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59" r:id="rId5"/>
    <p:sldId id="260" r:id="rId6"/>
    <p:sldId id="269" r:id="rId7"/>
    <p:sldId id="280" r:id="rId8"/>
    <p:sldId id="262" r:id="rId9"/>
    <p:sldId id="266" r:id="rId10"/>
    <p:sldId id="268" r:id="rId11"/>
    <p:sldId id="267" r:id="rId12"/>
    <p:sldId id="275" r:id="rId13"/>
    <p:sldId id="270" r:id="rId14"/>
    <p:sldId id="277" r:id="rId15"/>
    <p:sldId id="271" r:id="rId16"/>
    <p:sldId id="278" r:id="rId17"/>
    <p:sldId id="272" r:id="rId18"/>
    <p:sldId id="279" r:id="rId19"/>
    <p:sldId id="276" r:id="rId20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87324" autoAdjust="0"/>
  </p:normalViewPr>
  <p:slideViewPr>
    <p:cSldViewPr>
      <p:cViewPr varScale="1">
        <p:scale>
          <a:sx n="65" d="100"/>
          <a:sy n="65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18</c:v>
                </c:pt>
                <c:pt idx="1">
                  <c:v>13</c:v>
                </c:pt>
                <c:pt idx="2">
                  <c:v>18</c:v>
                </c:pt>
                <c:pt idx="3">
                  <c:v>28</c:v>
                </c:pt>
                <c:pt idx="4">
                  <c:v>16</c:v>
                </c:pt>
                <c:pt idx="5">
                  <c:v>9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6</c:v>
                </c:pt>
                <c:pt idx="7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11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9</c:v>
                </c:pt>
                <c:pt idx="1">
                  <c:v>0</c:v>
                </c:pt>
                <c:pt idx="2">
                  <c:v>25</c:v>
                </c:pt>
                <c:pt idx="3">
                  <c:v>23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hape val="box"/>
        <c:axId val="194633728"/>
        <c:axId val="194635648"/>
        <c:axId val="0"/>
      </c:bar3DChart>
      <c:catAx>
        <c:axId val="194633728"/>
        <c:scaling>
          <c:orientation val="minMax"/>
        </c:scaling>
        <c:axPos val="l"/>
        <c:numFmt formatCode="General" sourceLinked="1"/>
        <c:tickLblPos val="nextTo"/>
        <c:crossAx val="194635648"/>
        <c:crosses val="autoZero"/>
        <c:auto val="1"/>
        <c:lblAlgn val="ctr"/>
        <c:lblOffset val="100"/>
      </c:catAx>
      <c:valAx>
        <c:axId val="194635648"/>
        <c:scaling>
          <c:orientation val="minMax"/>
        </c:scaling>
        <c:axPos val="b"/>
        <c:majorGridlines/>
        <c:numFmt formatCode="General" sourceLinked="1"/>
        <c:tickLblPos val="nextTo"/>
        <c:crossAx val="19463372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392523930139674"/>
          <c:y val="0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日赤9</c:v>
                </c:pt>
                <c:pt idx="1">
                  <c:v>国立5</c:v>
                </c:pt>
                <c:pt idx="2">
                  <c:v>労災3</c:v>
                </c:pt>
                <c:pt idx="3">
                  <c:v>済生会12</c:v>
                </c:pt>
                <c:pt idx="4">
                  <c:v>旭東7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川崎1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日赤9</c:v>
                </c:pt>
                <c:pt idx="1">
                  <c:v>国立5</c:v>
                </c:pt>
                <c:pt idx="2">
                  <c:v>労災3</c:v>
                </c:pt>
                <c:pt idx="3">
                  <c:v>済生会12</c:v>
                </c:pt>
                <c:pt idx="4">
                  <c:v>旭東7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川崎1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日赤9</c:v>
                </c:pt>
                <c:pt idx="1">
                  <c:v>国立5</c:v>
                </c:pt>
                <c:pt idx="2">
                  <c:v>労災3</c:v>
                </c:pt>
                <c:pt idx="3">
                  <c:v>済生会12</c:v>
                </c:pt>
                <c:pt idx="4">
                  <c:v>旭東7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川崎1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Depth val="0"/>
        <c:shape val="box"/>
        <c:axId val="196354816"/>
        <c:axId val="196357504"/>
        <c:axId val="0"/>
      </c:bar3DChart>
      <c:catAx>
        <c:axId val="196354816"/>
        <c:scaling>
          <c:orientation val="minMax"/>
        </c:scaling>
        <c:axPos val="l"/>
        <c:numFmt formatCode="General" sourceLinked="1"/>
        <c:majorTickMark val="in"/>
        <c:tickLblPos val="low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357504"/>
        <c:crosses val="autoZero"/>
        <c:auto val="1"/>
        <c:lblAlgn val="ctr"/>
        <c:lblOffset val="100"/>
        <c:tickLblSkip val="1"/>
        <c:tickMarkSkip val="1"/>
      </c:catAx>
      <c:valAx>
        <c:axId val="196357504"/>
        <c:scaling>
          <c:orientation val="minMax"/>
        </c:scaling>
        <c:axPos val="b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35481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936"/>
          <c:w val="7.5227431117749793E-2"/>
          <c:h val="0.16999788841607444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85964912280721"/>
          <c:y val="1.9354838709677569E-2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日赤21</c:v>
                </c:pt>
                <c:pt idx="1">
                  <c:v>国立5</c:v>
                </c:pt>
                <c:pt idx="2">
                  <c:v>労災12</c:v>
                </c:pt>
                <c:pt idx="3">
                  <c:v>済生会12</c:v>
                </c:pt>
                <c:pt idx="4">
                  <c:v>旭東23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川崎3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19</c:v>
                </c:pt>
                <c:pt idx="1">
                  <c:v>4</c:v>
                </c:pt>
                <c:pt idx="2">
                  <c:v>10</c:v>
                </c:pt>
                <c:pt idx="3">
                  <c:v>8</c:v>
                </c:pt>
                <c:pt idx="4">
                  <c:v>16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日赤21</c:v>
                </c:pt>
                <c:pt idx="1">
                  <c:v>国立5</c:v>
                </c:pt>
                <c:pt idx="2">
                  <c:v>労災12</c:v>
                </c:pt>
                <c:pt idx="3">
                  <c:v>済生会12</c:v>
                </c:pt>
                <c:pt idx="4">
                  <c:v>旭東23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川崎3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日赤21</c:v>
                </c:pt>
                <c:pt idx="1">
                  <c:v>国立5</c:v>
                </c:pt>
                <c:pt idx="2">
                  <c:v>労災12</c:v>
                </c:pt>
                <c:pt idx="3">
                  <c:v>済生会12</c:v>
                </c:pt>
                <c:pt idx="4">
                  <c:v>旭東23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川崎3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gapDepth val="0"/>
        <c:shape val="box"/>
        <c:axId val="196472832"/>
        <c:axId val="196474752"/>
        <c:axId val="0"/>
      </c:bar3DChart>
      <c:catAx>
        <c:axId val="19647283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474752"/>
        <c:crosses val="autoZero"/>
        <c:auto val="1"/>
        <c:lblAlgn val="ctr"/>
        <c:lblOffset val="100"/>
        <c:tickLblSkip val="1"/>
        <c:tickMarkSkip val="1"/>
      </c:catAx>
      <c:valAx>
        <c:axId val="196474752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47283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936"/>
          <c:w val="0.10058480394868693"/>
          <c:h val="0.20860213593990409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23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日赤9</c:v>
                </c:pt>
                <c:pt idx="1">
                  <c:v>国立5</c:v>
                </c:pt>
                <c:pt idx="2">
                  <c:v>労災3</c:v>
                </c:pt>
                <c:pt idx="3">
                  <c:v>済生会12</c:v>
                </c:pt>
                <c:pt idx="4">
                  <c:v>旭東7</c:v>
                </c:pt>
                <c:pt idx="5">
                  <c:v>岡山中央4</c:v>
                </c:pt>
                <c:pt idx="6">
                  <c:v>岡山市民1</c:v>
                </c:pt>
                <c:pt idx="7">
                  <c:v>川崎1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日赤9</c:v>
                </c:pt>
                <c:pt idx="1">
                  <c:v>国立5</c:v>
                </c:pt>
                <c:pt idx="2">
                  <c:v>労災3</c:v>
                </c:pt>
                <c:pt idx="3">
                  <c:v>済生会12</c:v>
                </c:pt>
                <c:pt idx="4">
                  <c:v>旭東7</c:v>
                </c:pt>
                <c:pt idx="5">
                  <c:v>岡山中央4</c:v>
                </c:pt>
                <c:pt idx="6">
                  <c:v>岡山市民1</c:v>
                </c:pt>
                <c:pt idx="7">
                  <c:v>川崎1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日赤9</c:v>
                </c:pt>
                <c:pt idx="1">
                  <c:v>国立5</c:v>
                </c:pt>
                <c:pt idx="2">
                  <c:v>労災3</c:v>
                </c:pt>
                <c:pt idx="3">
                  <c:v>済生会12</c:v>
                </c:pt>
                <c:pt idx="4">
                  <c:v>旭東7</c:v>
                </c:pt>
                <c:pt idx="5">
                  <c:v>岡山中央4</c:v>
                </c:pt>
                <c:pt idx="6">
                  <c:v>岡山市民1</c:v>
                </c:pt>
                <c:pt idx="7">
                  <c:v>川崎1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日赤9</c:v>
                </c:pt>
                <c:pt idx="1">
                  <c:v>国立5</c:v>
                </c:pt>
                <c:pt idx="2">
                  <c:v>労災3</c:v>
                </c:pt>
                <c:pt idx="3">
                  <c:v>済生会12</c:v>
                </c:pt>
                <c:pt idx="4">
                  <c:v>旭東7</c:v>
                </c:pt>
                <c:pt idx="5">
                  <c:v>岡山中央4</c:v>
                </c:pt>
                <c:pt idx="6">
                  <c:v>岡山市民1</c:v>
                </c:pt>
                <c:pt idx="7">
                  <c:v>川崎1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Depth val="0"/>
        <c:shape val="box"/>
        <c:axId val="196557440"/>
        <c:axId val="196567808"/>
        <c:axId val="0"/>
      </c:bar3DChart>
      <c:catAx>
        <c:axId val="196557440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567808"/>
        <c:crosses val="autoZero"/>
        <c:auto val="1"/>
        <c:lblAlgn val="ctr"/>
        <c:lblOffset val="100"/>
        <c:tickLblSkip val="1"/>
        <c:tickMarkSkip val="1"/>
      </c:catAx>
      <c:valAx>
        <c:axId val="196567808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557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017549035879205"/>
          <c:y val="0.10558240564756992"/>
          <c:w val="9.7979221347331488E-2"/>
          <c:h val="0.22589488132124941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28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日赤21</c:v>
                </c:pt>
                <c:pt idx="1">
                  <c:v>国立5</c:v>
                </c:pt>
                <c:pt idx="2">
                  <c:v>労災12</c:v>
                </c:pt>
                <c:pt idx="3">
                  <c:v>済生会12</c:v>
                </c:pt>
                <c:pt idx="4">
                  <c:v>旭東14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川崎5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8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日赤21</c:v>
                </c:pt>
                <c:pt idx="1">
                  <c:v>国立5</c:v>
                </c:pt>
                <c:pt idx="2">
                  <c:v>労災12</c:v>
                </c:pt>
                <c:pt idx="3">
                  <c:v>済生会12</c:v>
                </c:pt>
                <c:pt idx="4">
                  <c:v>旭東14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川崎5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9</c:v>
                </c:pt>
                <c:pt idx="1">
                  <c:v>0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日赤21</c:v>
                </c:pt>
                <c:pt idx="1">
                  <c:v>国立5</c:v>
                </c:pt>
                <c:pt idx="2">
                  <c:v>労災12</c:v>
                </c:pt>
                <c:pt idx="3">
                  <c:v>済生会12</c:v>
                </c:pt>
                <c:pt idx="4">
                  <c:v>旭東14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川崎5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日赤21</c:v>
                </c:pt>
                <c:pt idx="1">
                  <c:v>国立5</c:v>
                </c:pt>
                <c:pt idx="2">
                  <c:v>労災12</c:v>
                </c:pt>
                <c:pt idx="3">
                  <c:v>済生会12</c:v>
                </c:pt>
                <c:pt idx="4">
                  <c:v>旭東14</c:v>
                </c:pt>
                <c:pt idx="5">
                  <c:v>岡山中央4</c:v>
                </c:pt>
                <c:pt idx="6">
                  <c:v>岡山市民3</c:v>
                </c:pt>
                <c:pt idx="7">
                  <c:v>川崎5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gapDepth val="0"/>
        <c:shape val="box"/>
        <c:axId val="196672896"/>
        <c:axId val="196691840"/>
        <c:axId val="0"/>
      </c:bar3DChart>
      <c:catAx>
        <c:axId val="196672896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691840"/>
        <c:crosses val="autoZero"/>
        <c:auto val="1"/>
        <c:lblAlgn val="ctr"/>
        <c:lblOffset val="100"/>
        <c:tickLblSkip val="1"/>
        <c:tickMarkSkip val="1"/>
      </c:catAx>
      <c:valAx>
        <c:axId val="196691840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667289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26"/>
          <c:y val="0.10558240564756992"/>
          <c:w val="0.12982450964121237"/>
          <c:h val="0.27741944972395732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24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於；岡山医療センター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63014" y="1603375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連携病院を退院時移動能力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" y="1643050"/>
          <a:ext cx="9144000" cy="502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434" y="1603375"/>
          <a:ext cx="9045940" cy="496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31574"/>
          <a:ext cx="8715436" cy="5040630"/>
        </p:xfrm>
        <a:graphic>
          <a:graphicData uri="http://schemas.openxmlformats.org/drawingml/2006/table">
            <a:tbl>
              <a:tblPr/>
              <a:tblGrid>
                <a:gridCol w="1558840"/>
                <a:gridCol w="1204581"/>
                <a:gridCol w="1417154"/>
                <a:gridCol w="1417154"/>
                <a:gridCol w="1488012"/>
                <a:gridCol w="1629695"/>
              </a:tblGrid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253483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785794"/>
          <a:ext cx="8501122" cy="5601047"/>
        </p:xfrm>
        <a:graphic>
          <a:graphicData uri="http://schemas.openxmlformats.org/drawingml/2006/table">
            <a:tbl>
              <a:tblPr/>
              <a:tblGrid>
                <a:gridCol w="1520508"/>
                <a:gridCol w="1174960"/>
                <a:gridCol w="1382306"/>
                <a:gridCol w="1382306"/>
                <a:gridCol w="1451421"/>
                <a:gridCol w="1589621"/>
              </a:tblGrid>
              <a:tr h="557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29.9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429396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358246" cy="4685359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071548"/>
          <a:ext cx="8358246" cy="5643599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5"/>
                <a:gridCol w="1435657"/>
                <a:gridCol w="1670948"/>
              </a:tblGrid>
              <a:tr h="4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0" y="1021360"/>
          <a:ext cx="8429655" cy="4458100"/>
        </p:xfrm>
        <a:graphic>
          <a:graphicData uri="http://schemas.openxmlformats.org/drawingml/2006/table">
            <a:tbl>
              <a:tblPr/>
              <a:tblGrid>
                <a:gridCol w="1685931"/>
                <a:gridCol w="1685931"/>
                <a:gridCol w="1685931"/>
                <a:gridCol w="1685931"/>
                <a:gridCol w="1685931"/>
              </a:tblGrid>
              <a:tr h="90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15082"/>
            <a:ext cx="33810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歩行で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移乗</a:t>
            </a:r>
            <a:r>
              <a:rPr lang="ja-JP" altLang="en-US" dirty="0" smtClean="0"/>
              <a:t>で１回復している。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1071546"/>
          <a:ext cx="8572560" cy="5004104"/>
        </p:xfrm>
        <a:graphic>
          <a:graphicData uri="http://schemas.openxmlformats.org/drawingml/2006/table">
            <a:tbl>
              <a:tblPr/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892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86520"/>
            <a:ext cx="6260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施設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より差がある。回復期病院は点数が全般に高めである。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  <a:r>
              <a:rPr lang="en-US" altLang="ja-JP" sz="2800" dirty="0" smtClean="0"/>
              <a:t> pas</a:t>
            </a:r>
            <a:r>
              <a:rPr lang="ja-JP" altLang="en-US" sz="2800" dirty="0" smtClean="0"/>
              <a:t>外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1" y="1653738"/>
          <a:ext cx="8572529" cy="4553712"/>
        </p:xfrm>
        <a:graphic>
          <a:graphicData uri="http://schemas.openxmlformats.org/drawingml/2006/table">
            <a:tbl>
              <a:tblPr/>
              <a:tblGrid>
                <a:gridCol w="1889059"/>
                <a:gridCol w="1539952"/>
                <a:gridCol w="1714506"/>
                <a:gridCol w="1714506"/>
                <a:gridCol w="1714506"/>
              </a:tblGrid>
              <a:tr h="414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中央奉環町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642910" y="5997379"/>
            <a:ext cx="55595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</a:t>
            </a:r>
            <a:r>
              <a:rPr lang="ja-JP" altLang="en-US" dirty="0" smtClean="0"/>
              <a:t>。回復も悪い。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7159" y="1412877"/>
          <a:ext cx="8358245" cy="4600369"/>
        </p:xfrm>
        <a:graphic>
          <a:graphicData uri="http://schemas.openxmlformats.org/drawingml/2006/table">
            <a:tbl>
              <a:tblPr/>
              <a:tblGrid>
                <a:gridCol w="1671649"/>
                <a:gridCol w="1519225"/>
                <a:gridCol w="1824073"/>
                <a:gridCol w="1671649"/>
                <a:gridCol w="1671649"/>
              </a:tblGrid>
              <a:tr h="454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34(5/29)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35.1(+5)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22(4/18)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33(14/49)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79.3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38.4(-8.8)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28(9/19)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38(7/31)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36.4(+7)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9(2/14)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6(1/5)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24.7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28(7/21)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214414" y="1390670"/>
            <a:ext cx="32400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	</a:t>
            </a:r>
            <a:r>
              <a:rPr lang="en-US" altLang="ja-JP" sz="24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	</a:t>
            </a:r>
            <a:r>
              <a:rPr lang="en-US" altLang="ja-JP" sz="24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佐藤		</a:t>
            </a:r>
            <a:r>
              <a:rPr lang="en-US" altLang="ja-JP" sz="2400" dirty="0" smtClean="0">
                <a:latin typeface="+mn-ea"/>
              </a:rPr>
              <a:t>	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高梁中央	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玉野市民</a:t>
            </a:r>
            <a:r>
              <a:rPr lang="en-US" altLang="ja-JP" sz="2400" dirty="0" smtClean="0">
                <a:latin typeface="+mn-ea"/>
              </a:rPr>
              <a:t>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（連携外病院）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重井付属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きのこｴｽﾎﾟﾜｰ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小見山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備前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>
              <a:latin typeface="+mn-ea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572132" y="1357298"/>
            <a:ext cx="4495800" cy="38576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	2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藤田</a:t>
            </a:r>
            <a:r>
              <a:rPr lang="en-US" altLang="ja-JP" sz="2400" dirty="0" smtClean="0">
                <a:latin typeface="+mn-ea"/>
              </a:rPr>
              <a:t>	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	</a:t>
            </a:r>
            <a:r>
              <a:rPr lang="en-US" altLang="ja-JP" sz="2400" dirty="0" smtClean="0">
                <a:latin typeface="+mn-ea"/>
              </a:rPr>
              <a:t>	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赤磐医師会	</a:t>
            </a:r>
            <a:r>
              <a:rPr lang="en-US" altLang="ja-JP" sz="2400" dirty="0" smtClean="0">
                <a:latin typeface="+mn-ea"/>
              </a:rPr>
              <a:t>	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	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宮本整形　　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	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（連携外病院）</a:t>
            </a:r>
            <a:endParaRPr lang="en-US" altLang="ja-JP" sz="2400" b="1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福渡病院</a:t>
            </a:r>
            <a:r>
              <a:rPr lang="en-US" altLang="ja-JP" sz="2400" dirty="0" smtClean="0">
                <a:latin typeface="+mn-ea"/>
              </a:rPr>
              <a:t>		2</a:t>
            </a:r>
            <a:r>
              <a:rPr lang="ja-JP" altLang="en-US" sz="2400" dirty="0" smtClean="0">
                <a:latin typeface="+mn-ea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井原中央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平</a:t>
            </a:r>
            <a:r>
              <a:rPr lang="en-US" altLang="ja-JP" sz="2400" dirty="0" smtClean="0">
                <a:latin typeface="+mn-ea"/>
              </a:rPr>
              <a:t>		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柵原</a:t>
            </a:r>
            <a:r>
              <a:rPr lang="en-US" altLang="ja-JP" sz="2400" dirty="0" smtClean="0">
                <a:latin typeface="+mn-ea"/>
              </a:rPr>
              <a:t>	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金川病院</a:t>
            </a:r>
            <a:r>
              <a:rPr lang="en-US" altLang="ja-JP" sz="2400" dirty="0" smtClean="0">
                <a:latin typeface="+mn-ea"/>
              </a:rPr>
              <a:t>		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30829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日赤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56100" y="3011488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国立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転院先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425" y="857250"/>
            <a:ext cx="3240088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b="1" dirty="0" smtClean="0">
                <a:latin typeface="+mj-ea"/>
                <a:ea typeface="+mj-ea"/>
              </a:rPr>
              <a:t>　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佐藤		</a:t>
            </a:r>
            <a:r>
              <a:rPr lang="en-US" altLang="ja-JP" sz="2400" dirty="0" smtClean="0">
                <a:latin typeface="+mj-ea"/>
                <a:ea typeface="+mj-ea"/>
              </a:rPr>
              <a:t>9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岡山光南	</a:t>
            </a:r>
            <a:r>
              <a:rPr lang="en-US" altLang="ja-JP" sz="2400" dirty="0" smtClean="0">
                <a:latin typeface="+mj-ea"/>
                <a:ea typeface="+mj-ea"/>
              </a:rPr>
              <a:t>2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玉野市民	</a:t>
            </a:r>
            <a:r>
              <a:rPr lang="en-US" altLang="ja-JP" sz="2400" dirty="0" smtClean="0">
                <a:latin typeface="+mj-ea"/>
                <a:ea typeface="+mj-ea"/>
              </a:rPr>
              <a:t>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岡山リハ	</a:t>
            </a:r>
            <a:r>
              <a:rPr lang="en-US" altLang="ja-JP" sz="2400" dirty="0" smtClean="0">
                <a:latin typeface="+mj-ea"/>
                <a:ea typeface="+mj-ea"/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日赤玉野</a:t>
            </a:r>
            <a:r>
              <a:rPr lang="en-US" altLang="ja-JP" sz="24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b="1" dirty="0" smtClean="0">
                <a:latin typeface="+mj-ea"/>
                <a:ea typeface="+mj-ea"/>
              </a:rPr>
              <a:t>　（連携外病院）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赤磐医師会</a:t>
            </a:r>
            <a:r>
              <a:rPr lang="en-US" altLang="ja-JP" sz="24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松田</a:t>
            </a:r>
            <a:r>
              <a:rPr lang="en-US" altLang="ja-JP" sz="24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玉野三井</a:t>
            </a:r>
            <a:r>
              <a:rPr lang="en-US" altLang="ja-JP" sz="24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せのお</a:t>
            </a:r>
            <a:r>
              <a:rPr lang="en-US" altLang="ja-JP" sz="24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由良</a:t>
            </a:r>
            <a:r>
              <a:rPr lang="en-US" altLang="ja-JP" sz="24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セントラル</a:t>
            </a:r>
            <a:r>
              <a:rPr lang="en-US" altLang="ja-JP" sz="24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 smtClean="0">
              <a:latin typeface="+mj-ea"/>
              <a:ea typeface="+mj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5438" y="1647847"/>
            <a:ext cx="44958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　</a:t>
            </a:r>
            <a:r>
              <a:rPr lang="ja-JP" altLang="en-US" sz="2400" b="1" dirty="0" smtClean="0">
                <a:latin typeface="+mj-ea"/>
                <a:ea typeface="+mj-ea"/>
              </a:rPr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岡山リハ	</a:t>
            </a:r>
            <a:r>
              <a:rPr lang="en-US" altLang="ja-JP" sz="2400" dirty="0" smtClean="0">
                <a:latin typeface="+mj-ea"/>
                <a:ea typeface="+mj-ea"/>
              </a:rPr>
              <a:t>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佐藤</a:t>
            </a:r>
            <a:r>
              <a:rPr lang="en-US" altLang="ja-JP" sz="2400" dirty="0" smtClean="0">
                <a:latin typeface="+mj-ea"/>
                <a:ea typeface="+mj-ea"/>
              </a:rPr>
              <a:t>		2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協立</a:t>
            </a:r>
            <a:r>
              <a:rPr lang="en-US" altLang="ja-JP" sz="24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b="1" dirty="0" smtClean="0">
                <a:latin typeface="+mj-ea"/>
                <a:ea typeface="+mj-ea"/>
              </a:rPr>
              <a:t>　（連携外病院）</a:t>
            </a:r>
            <a:r>
              <a:rPr lang="ja-JP" altLang="en-US" sz="2400" dirty="0" smtClean="0">
                <a:latin typeface="+mj-ea"/>
                <a:ea typeface="+mj-ea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岡山西大寺</a:t>
            </a:r>
            <a:r>
              <a:rPr lang="en-US" altLang="ja-JP" sz="2400" dirty="0" smtClean="0">
                <a:latin typeface="+mj-ea"/>
                <a:ea typeface="+mj-ea"/>
              </a:rPr>
              <a:t>	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山陽病院 	</a:t>
            </a:r>
            <a:r>
              <a:rPr lang="en-US" altLang="ja-JP" sz="2400" dirty="0" smtClean="0">
                <a:latin typeface="+mj-ea"/>
                <a:ea typeface="+mj-ea"/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倉敷記念	</a:t>
            </a:r>
            <a:r>
              <a:rPr lang="en-US" altLang="ja-JP" sz="2400" dirty="0" smtClean="0">
                <a:latin typeface="+mj-ea"/>
                <a:ea typeface="+mj-ea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 smtClean="0">
              <a:latin typeface="+mj-ea"/>
              <a:ea typeface="+mj-ea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労災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03713" y="31750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旭東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475448" y="2857496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	</a:t>
            </a:r>
            <a:r>
              <a:rPr lang="en-US" altLang="ja-JP" sz="24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	</a:t>
            </a:r>
            <a:r>
              <a:rPr lang="en-US" altLang="ja-JP" sz="2400" dirty="0" smtClean="0">
                <a:latin typeface="+mn-ea"/>
              </a:rPr>
              <a:t>4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0232" y="1714488"/>
            <a:ext cx="44958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11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10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i="1" dirty="0" smtClean="0">
                <a:latin typeface="+mn-ea"/>
              </a:rPr>
              <a:t>	</a:t>
            </a:r>
            <a:r>
              <a:rPr lang="ja-JP" altLang="en-US" sz="2400" i="1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4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宮本整形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済生会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03247" y="321468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岡山中央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572132" y="1176332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近藤</a:t>
            </a:r>
            <a:r>
              <a:rPr lang="en-US" altLang="ja-JP" sz="2400" dirty="0" smtClean="0">
                <a:latin typeface="+mn-ea"/>
              </a:rPr>
              <a:t>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草加	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渡辺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400" b="1" dirty="0" smtClean="0"/>
              <a:t>　（連携外病院）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自院回復期</a:t>
            </a:r>
            <a:r>
              <a:rPr lang="en-US" altLang="ja-JP" sz="2400" dirty="0" smtClean="0">
                <a:latin typeface="+mn-ea"/>
              </a:rPr>
              <a:t>	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赤磐医師会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岡山紀念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北川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市民</a:t>
            </a:r>
            <a:endParaRPr lang="ja-JP" altLang="en-US" sz="32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00563" y="3190877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川崎</a:t>
            </a:r>
            <a:endParaRPr lang="ja-JP" altLang="en-US" sz="32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504960" y="2336834"/>
            <a:ext cx="2424098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dirty="0" smtClean="0">
                <a:latin typeface="+mn-ea"/>
              </a:rPr>
              <a:t>	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光南</a:t>
            </a:r>
            <a:r>
              <a:rPr lang="en-US" altLang="ja-JP" sz="2400" dirty="0" smtClean="0">
                <a:latin typeface="+mn-ea"/>
              </a:rPr>
              <a:t>		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785786" y="1040008"/>
          <a:ext cx="7715303" cy="5675140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783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21.6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連携病院から退院先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603375"/>
          <a:ext cx="9112979" cy="500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7198</TotalTime>
  <Words>822</Words>
  <Application>Microsoft Office PowerPoint</Application>
  <PresentationFormat>画面に合わせる (4:3)</PresentationFormat>
  <Paragraphs>527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テーマ</vt:lpstr>
      <vt:lpstr>第24回岡山ももネット運用会議</vt:lpstr>
      <vt:lpstr>運用状況（H23年2月からH23年5月末） 自宅、独歩・杖・老人車使用</vt:lpstr>
      <vt:lpstr>退院先</vt:lpstr>
      <vt:lpstr>転院先</vt:lpstr>
      <vt:lpstr>転院先</vt:lpstr>
      <vt:lpstr>転院先</vt:lpstr>
      <vt:lpstr>転院先</vt:lpstr>
      <vt:lpstr>連携病院の退院先 </vt:lpstr>
      <vt:lpstr>連携病院から退院先</vt:lpstr>
      <vt:lpstr>最終退院先</vt:lpstr>
      <vt:lpstr>連携病院を退院時移動能力</vt:lpstr>
      <vt:lpstr>最終移動能力</vt:lpstr>
      <vt:lpstr>運用状況1（H22年6月からH23年5月末）</vt:lpstr>
      <vt:lpstr>運用状況2（H22年6月からH23年5月末）</vt:lpstr>
      <vt:lpstr>運用状況1（H22年6月からH23年5月末）</vt:lpstr>
      <vt:lpstr>運用状況2（H22年6月からH23年5月末）</vt:lpstr>
      <vt:lpstr>運用状況1（H22年6月からH23年1月末）</vt:lpstr>
      <vt:lpstr>運用状況2（H22年6月からH23年1月末）</vt:lpstr>
      <vt:lpstr>運用状況（H22年6月からH23年5月末） pas外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まさき</cp:lastModifiedBy>
  <cp:revision>270</cp:revision>
  <dcterms:created xsi:type="dcterms:W3CDTF">2008-09-18T14:41:00Z</dcterms:created>
  <dcterms:modified xsi:type="dcterms:W3CDTF">2011-06-16T08:22:17Z</dcterms:modified>
</cp:coreProperties>
</file>