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72" autoAdjust="0"/>
    <p:restoredTop sz="94660"/>
  </p:normalViewPr>
  <p:slideViewPr>
    <p:cSldViewPr>
      <p:cViewPr varScale="1">
        <p:scale>
          <a:sx n="83" d="100"/>
          <a:sy n="83" d="100"/>
        </p:scale>
        <p:origin x="-686" y="-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Office_Excel_______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Office_Excel_______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_____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_____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_____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_____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ja-JP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患者数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脳梗塞</c:v>
                </c:pt>
                <c:pt idx="1">
                  <c:v>脳内出血</c:v>
                </c:pt>
                <c:pt idx="2">
                  <c:v>くも膜下出血</c:v>
                </c:pt>
                <c:pt idx="3">
                  <c:v>一過性脳虚血発作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484</c:v>
                </c:pt>
                <c:pt idx="1">
                  <c:v>163</c:v>
                </c:pt>
                <c:pt idx="2">
                  <c:v>41</c:v>
                </c:pt>
                <c:pt idx="3">
                  <c:v>45</c:v>
                </c:pt>
              </c:numCache>
            </c:numRef>
          </c:val>
        </c:ser>
        <c:firstSliceAng val="0"/>
      </c:pieChart>
    </c:plotArea>
    <c:plotVisOnly val="1"/>
  </c:chart>
  <c:txPr>
    <a:bodyPr/>
    <a:lstStyle/>
    <a:p>
      <a:pPr>
        <a:defRPr sz="1800"/>
      </a:pPr>
      <a:endParaRPr lang="ja-JP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ja-JP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患者数</c:v>
                </c:pt>
              </c:strCache>
            </c:strRef>
          </c:tx>
          <c:cat>
            <c:strRef>
              <c:f>Sheet1!$A$2:$A$6</c:f>
              <c:strCache>
                <c:ptCount val="5"/>
                <c:pt idx="0">
                  <c:v>在宅復帰</c:v>
                </c:pt>
                <c:pt idx="1">
                  <c:v>急性期病院・診療所</c:v>
                </c:pt>
                <c:pt idx="2">
                  <c:v>回復期病院</c:v>
                </c:pt>
                <c:pt idx="3">
                  <c:v>維持期病院・診療所・老健</c:v>
                </c:pt>
                <c:pt idx="4">
                  <c:v>死亡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343</c:v>
                </c:pt>
                <c:pt idx="1">
                  <c:v>10</c:v>
                </c:pt>
                <c:pt idx="2">
                  <c:v>198</c:v>
                </c:pt>
                <c:pt idx="3">
                  <c:v>70</c:v>
                </c:pt>
                <c:pt idx="4">
                  <c:v>49</c:v>
                </c:pt>
              </c:numCache>
            </c:numRef>
          </c:val>
        </c:ser>
        <c:firstSliceAng val="0"/>
      </c:pieChart>
    </c:plotArea>
    <c:plotVisOnly val="1"/>
  </c:chart>
  <c:txPr>
    <a:bodyPr/>
    <a:lstStyle/>
    <a:p>
      <a:pPr>
        <a:defRPr sz="1800"/>
      </a:pPr>
      <a:endParaRPr lang="ja-JP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ja-JP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患者数</c:v>
                </c:pt>
              </c:strCache>
            </c:strRef>
          </c:tx>
          <c:cat>
            <c:strRef>
              <c:f>Sheet1!$A$2:$A$6</c:f>
              <c:strCache>
                <c:ptCount val="5"/>
                <c:pt idx="0">
                  <c:v>在宅復帰</c:v>
                </c:pt>
                <c:pt idx="1">
                  <c:v>急性期病院・診療所</c:v>
                </c:pt>
                <c:pt idx="2">
                  <c:v>回復期病院</c:v>
                </c:pt>
                <c:pt idx="3">
                  <c:v>維持期病院・診療所・老健</c:v>
                </c:pt>
                <c:pt idx="4">
                  <c:v>死亡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2</c:v>
                </c:pt>
                <c:pt idx="1">
                  <c:v>0</c:v>
                </c:pt>
                <c:pt idx="2">
                  <c:v>195</c:v>
                </c:pt>
                <c:pt idx="3">
                  <c:v>28</c:v>
                </c:pt>
                <c:pt idx="4">
                  <c:v>1</c:v>
                </c:pt>
              </c:numCache>
            </c:numRef>
          </c:val>
        </c:ser>
        <c:firstSliceAng val="0"/>
      </c:pieChart>
    </c:plotArea>
    <c:plotVisOnly val="1"/>
  </c:chart>
  <c:txPr>
    <a:bodyPr/>
    <a:lstStyle/>
    <a:p>
      <a:pPr>
        <a:defRPr sz="1800"/>
      </a:pPr>
      <a:endParaRPr lang="ja-JP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ja-JP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患者数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脳梗塞</c:v>
                </c:pt>
                <c:pt idx="1">
                  <c:v>脳内出血</c:v>
                </c:pt>
                <c:pt idx="2">
                  <c:v>くも膜下出血</c:v>
                </c:pt>
                <c:pt idx="3">
                  <c:v>一過性脳虚血発作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241</c:v>
                </c:pt>
                <c:pt idx="1">
                  <c:v>77</c:v>
                </c:pt>
                <c:pt idx="2">
                  <c:v>22</c:v>
                </c:pt>
                <c:pt idx="3">
                  <c:v>2</c:v>
                </c:pt>
              </c:numCache>
            </c:numRef>
          </c:val>
        </c:ser>
        <c:firstSliceAng val="0"/>
      </c:pieChart>
    </c:plotArea>
    <c:plotVisOnly val="1"/>
  </c:chart>
  <c:txPr>
    <a:bodyPr/>
    <a:lstStyle/>
    <a:p>
      <a:pPr>
        <a:defRPr sz="1800"/>
      </a:pPr>
      <a:endParaRPr lang="ja-JP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ja-JP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患者数</c:v>
                </c:pt>
              </c:strCache>
            </c:strRef>
          </c:tx>
          <c:cat>
            <c:strRef>
              <c:f>Sheet1!$A$2:$A$8</c:f>
              <c:strCache>
                <c:ptCount val="7"/>
                <c:pt idx="0">
                  <c:v>在宅復帰</c:v>
                </c:pt>
                <c:pt idx="1">
                  <c:v>急性期病院・診療所</c:v>
                </c:pt>
                <c:pt idx="2">
                  <c:v>回復期病院</c:v>
                </c:pt>
                <c:pt idx="3">
                  <c:v>維持期病院</c:v>
                </c:pt>
                <c:pt idx="4">
                  <c:v>維持期診療所</c:v>
                </c:pt>
                <c:pt idx="5">
                  <c:v>老健施設</c:v>
                </c:pt>
                <c:pt idx="6">
                  <c:v>死亡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187</c:v>
                </c:pt>
                <c:pt idx="1">
                  <c:v>40</c:v>
                </c:pt>
                <c:pt idx="2">
                  <c:v>0</c:v>
                </c:pt>
                <c:pt idx="3">
                  <c:v>17</c:v>
                </c:pt>
                <c:pt idx="4">
                  <c:v>1</c:v>
                </c:pt>
                <c:pt idx="5">
                  <c:v>32</c:v>
                </c:pt>
                <c:pt idx="6">
                  <c:v>16</c:v>
                </c:pt>
              </c:numCache>
            </c:numRef>
          </c:val>
        </c:ser>
        <c:firstSliceAng val="0"/>
      </c:pieChart>
    </c:plotArea>
    <c:legend>
      <c:legendPos val="r"/>
      <c:legendEntry>
        <c:idx val="0"/>
        <c:delete val="1"/>
      </c:legendEntry>
      <c:legendEntry>
        <c:idx val="1"/>
        <c:delete val="1"/>
      </c:legendEntry>
      <c:legendEntry>
        <c:idx val="2"/>
        <c:delete val="1"/>
      </c:legendEntry>
      <c:legendEntry>
        <c:idx val="3"/>
        <c:delete val="1"/>
      </c:legendEntry>
      <c:legendEntry>
        <c:idx val="4"/>
        <c:txPr>
          <a:bodyPr/>
          <a:lstStyle/>
          <a:p>
            <a:pPr>
              <a:defRPr sz="2400">
                <a:latin typeface="HGPｺﾞｼｯｸE" pitchFamily="50" charset="-128"/>
                <a:ea typeface="HGPｺﾞｼｯｸE" pitchFamily="50" charset="-128"/>
              </a:defRPr>
            </a:pPr>
            <a:endParaRPr lang="ja-JP"/>
          </a:p>
        </c:txPr>
      </c:legendEntry>
      <c:legendEntry>
        <c:idx val="5"/>
        <c:delete val="1"/>
      </c:legendEntry>
      <c:legendEntry>
        <c:idx val="6"/>
        <c:delete val="1"/>
      </c:legendEntry>
      <c:layout>
        <c:manualLayout>
          <c:xMode val="edge"/>
          <c:yMode val="edge"/>
          <c:x val="0.66674431784088206"/>
          <c:y val="5.7321584801899833E-2"/>
          <c:w val="0.33325562638829331"/>
          <c:h val="0.30393909094696497"/>
        </c:manualLayout>
      </c:layout>
      <c:txPr>
        <a:bodyPr/>
        <a:lstStyle/>
        <a:p>
          <a:pPr>
            <a:defRPr sz="2400"/>
          </a:pPr>
          <a:endParaRPr lang="ja-JP"/>
        </a:p>
      </c:txPr>
    </c:legend>
    <c:plotVisOnly val="1"/>
  </c:chart>
  <c:txPr>
    <a:bodyPr/>
    <a:lstStyle/>
    <a:p>
      <a:pPr>
        <a:defRPr sz="1800"/>
      </a:pPr>
      <a:endParaRPr lang="ja-JP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ja-JP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患者数</c:v>
                </c:pt>
              </c:strCache>
            </c:strRef>
          </c:tx>
          <c:cat>
            <c:strRef>
              <c:f>Sheet1!$A$2:$A$8</c:f>
              <c:strCache>
                <c:ptCount val="7"/>
                <c:pt idx="0">
                  <c:v>在宅復帰</c:v>
                </c:pt>
                <c:pt idx="1">
                  <c:v>急性期病院・診療所</c:v>
                </c:pt>
                <c:pt idx="2">
                  <c:v>回復期病院</c:v>
                </c:pt>
                <c:pt idx="3">
                  <c:v>維持期病院</c:v>
                </c:pt>
                <c:pt idx="4">
                  <c:v>維持期診療所</c:v>
                </c:pt>
                <c:pt idx="5">
                  <c:v>老健施設</c:v>
                </c:pt>
                <c:pt idx="6">
                  <c:v>死亡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101</c:v>
                </c:pt>
                <c:pt idx="1">
                  <c:v>21</c:v>
                </c:pt>
                <c:pt idx="2">
                  <c:v>0</c:v>
                </c:pt>
                <c:pt idx="3">
                  <c:v>12</c:v>
                </c:pt>
                <c:pt idx="4">
                  <c:v>2</c:v>
                </c:pt>
                <c:pt idx="5">
                  <c:v>18</c:v>
                </c:pt>
                <c:pt idx="6">
                  <c:v>5</c:v>
                </c:pt>
              </c:numCache>
            </c:numRef>
          </c:val>
        </c:ser>
        <c:firstSliceAng val="0"/>
      </c:pieChart>
    </c:plotArea>
    <c:legend>
      <c:legendPos val="r"/>
      <c:legendEntry>
        <c:idx val="0"/>
        <c:delete val="1"/>
      </c:legendEntry>
      <c:legendEntry>
        <c:idx val="1"/>
        <c:delete val="1"/>
      </c:legendEntry>
      <c:legendEntry>
        <c:idx val="3"/>
        <c:delete val="1"/>
      </c:legendEntry>
      <c:legendEntry>
        <c:idx val="4"/>
        <c:txPr>
          <a:bodyPr/>
          <a:lstStyle/>
          <a:p>
            <a:pPr>
              <a:defRPr sz="2400">
                <a:latin typeface="HGPｺﾞｼｯｸE" pitchFamily="50" charset="-128"/>
                <a:ea typeface="HGPｺﾞｼｯｸE" pitchFamily="50" charset="-128"/>
              </a:defRPr>
            </a:pPr>
            <a:endParaRPr lang="ja-JP"/>
          </a:p>
        </c:txPr>
      </c:legendEntry>
      <c:legendEntry>
        <c:idx val="5"/>
        <c:delete val="1"/>
      </c:legendEntry>
      <c:layout>
        <c:manualLayout>
          <c:xMode val="edge"/>
          <c:yMode val="edge"/>
          <c:x val="0.64626893830644172"/>
          <c:y val="7.5510977794442422E-2"/>
          <c:w val="0.31440862757721294"/>
          <c:h val="0.26628233970753656"/>
        </c:manualLayout>
      </c:layout>
      <c:txPr>
        <a:bodyPr/>
        <a:lstStyle/>
        <a:p>
          <a:pPr>
            <a:defRPr sz="2400"/>
          </a:pPr>
          <a:endParaRPr lang="ja-JP"/>
        </a:p>
      </c:txPr>
    </c:legend>
    <c:plotVisOnly val="1"/>
  </c:chart>
  <c:txPr>
    <a:bodyPr/>
    <a:lstStyle/>
    <a:p>
      <a:pPr>
        <a:defRPr sz="1800"/>
      </a:pPr>
      <a:endParaRPr lang="ja-JP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0.37066</cdr:x>
      <cdr:y>0.66568</cdr:y>
    </cdr:from>
    <cdr:to>
      <cdr:x>0.74217</cdr:x>
      <cdr:y>0.81449</cdr:y>
    </cdr:to>
    <cdr:sp macro="" textlink="">
      <cdr:nvSpPr>
        <cdr:cNvPr id="2" name="テキスト ボックス 1"/>
        <cdr:cNvSpPr txBox="1"/>
      </cdr:nvSpPr>
      <cdr:spPr>
        <a:xfrm xmlns:a="http://schemas.openxmlformats.org/drawingml/2006/main">
          <a:off x="2779710" y="3195646"/>
          <a:ext cx="2786082" cy="7143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ja-JP" altLang="en-US" sz="3200" b="1" dirty="0" smtClean="0"/>
            <a:t>脳</a:t>
          </a:r>
          <a:r>
            <a:rPr lang="ja-JP" altLang="en-US" sz="3200" b="1" dirty="0" smtClean="0"/>
            <a:t>梗塞</a:t>
          </a:r>
          <a:r>
            <a:rPr lang="en-US" altLang="ja-JP" sz="3200" b="1" dirty="0"/>
            <a:t>66</a:t>
          </a:r>
          <a:r>
            <a:rPr lang="ja-JP" altLang="en-US" sz="3200" b="1" dirty="0" smtClean="0"/>
            <a:t>％</a:t>
          </a:r>
          <a:endParaRPr lang="ja-JP" altLang="en-US" sz="3200" b="1" dirty="0"/>
        </a:p>
      </cdr:txBody>
    </cdr:sp>
  </cdr:relSizeAnchor>
  <cdr:relSizeAnchor xmlns:cdr="http://schemas.openxmlformats.org/drawingml/2006/chartDrawing">
    <cdr:from>
      <cdr:x>0.00953</cdr:x>
      <cdr:y>0.43155</cdr:y>
    </cdr:from>
    <cdr:to>
      <cdr:x>0.42782</cdr:x>
      <cdr:y>0.58036</cdr:y>
    </cdr:to>
    <cdr:sp macro="" textlink="">
      <cdr:nvSpPr>
        <cdr:cNvPr id="3" name="テキスト ボックス 1"/>
        <cdr:cNvSpPr txBox="1"/>
      </cdr:nvSpPr>
      <cdr:spPr>
        <a:xfrm xmlns:a="http://schemas.openxmlformats.org/drawingml/2006/main">
          <a:off x="71438" y="2071702"/>
          <a:ext cx="3136903" cy="7143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Gill Sans MT"/>
            </a:defRPr>
          </a:lvl1pPr>
          <a:lvl2pPr marL="457200" indent="0">
            <a:defRPr sz="1100">
              <a:latin typeface="Gill Sans MT"/>
            </a:defRPr>
          </a:lvl2pPr>
          <a:lvl3pPr marL="914400" indent="0">
            <a:defRPr sz="1100">
              <a:latin typeface="Gill Sans MT"/>
            </a:defRPr>
          </a:lvl3pPr>
          <a:lvl4pPr marL="1371600" indent="0">
            <a:defRPr sz="1100">
              <a:latin typeface="Gill Sans MT"/>
            </a:defRPr>
          </a:lvl4pPr>
          <a:lvl5pPr marL="1828800" indent="0">
            <a:defRPr sz="1100">
              <a:latin typeface="Gill Sans MT"/>
            </a:defRPr>
          </a:lvl5pPr>
          <a:lvl6pPr marL="2286000" indent="0">
            <a:defRPr sz="1100">
              <a:latin typeface="Gill Sans MT"/>
            </a:defRPr>
          </a:lvl6pPr>
          <a:lvl7pPr marL="2743200" indent="0">
            <a:defRPr sz="1100">
              <a:latin typeface="Gill Sans MT"/>
            </a:defRPr>
          </a:lvl7pPr>
          <a:lvl8pPr marL="3200400" indent="0">
            <a:defRPr sz="1100">
              <a:latin typeface="Gill Sans MT"/>
            </a:defRPr>
          </a:lvl8pPr>
          <a:lvl9pPr marL="3657600" indent="0">
            <a:defRPr sz="1100">
              <a:latin typeface="Gill Sans MT"/>
            </a:defRPr>
          </a:lvl9pPr>
        </a:lstStyle>
        <a:p xmlns:a="http://schemas.openxmlformats.org/drawingml/2006/main">
          <a:r>
            <a:rPr lang="ja-JP" altLang="en-US" sz="3200" b="1" dirty="0" smtClean="0"/>
            <a:t>脳内</a:t>
          </a:r>
          <a:r>
            <a:rPr lang="ja-JP" altLang="en-US" sz="3200" b="1" dirty="0" smtClean="0"/>
            <a:t>出血</a:t>
          </a:r>
          <a:r>
            <a:rPr lang="en-US" altLang="ja-JP" sz="3200" b="1" dirty="0" smtClean="0"/>
            <a:t>22</a:t>
          </a:r>
          <a:r>
            <a:rPr lang="ja-JP" altLang="en-US" sz="3200" b="1" dirty="0" smtClean="0"/>
            <a:t>％</a:t>
          </a:r>
          <a:endParaRPr lang="ja-JP" altLang="en-US" sz="3200" b="1" dirty="0"/>
        </a:p>
      </cdr:txBody>
    </cdr:sp>
  </cdr:relSizeAnchor>
  <cdr:relSizeAnchor xmlns:cdr="http://schemas.openxmlformats.org/drawingml/2006/chartDrawing">
    <cdr:from>
      <cdr:x>0.00868</cdr:x>
      <cdr:y>0.1002</cdr:y>
    </cdr:from>
    <cdr:to>
      <cdr:x>0.4746</cdr:x>
      <cdr:y>0.24901</cdr:y>
    </cdr:to>
    <cdr:sp macro="" textlink="">
      <cdr:nvSpPr>
        <cdr:cNvPr id="4" name="テキスト ボックス 1"/>
        <cdr:cNvSpPr txBox="1"/>
      </cdr:nvSpPr>
      <cdr:spPr>
        <a:xfrm xmlns:a="http://schemas.openxmlformats.org/drawingml/2006/main">
          <a:off x="65066" y="481002"/>
          <a:ext cx="3494090" cy="7143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Gill Sans MT"/>
            </a:defRPr>
          </a:lvl1pPr>
          <a:lvl2pPr marL="457200" indent="0">
            <a:defRPr sz="1100">
              <a:latin typeface="Gill Sans MT"/>
            </a:defRPr>
          </a:lvl2pPr>
          <a:lvl3pPr marL="914400" indent="0">
            <a:defRPr sz="1100">
              <a:latin typeface="Gill Sans MT"/>
            </a:defRPr>
          </a:lvl3pPr>
          <a:lvl4pPr marL="1371600" indent="0">
            <a:defRPr sz="1100">
              <a:latin typeface="Gill Sans MT"/>
            </a:defRPr>
          </a:lvl4pPr>
          <a:lvl5pPr marL="1828800" indent="0">
            <a:defRPr sz="1100">
              <a:latin typeface="Gill Sans MT"/>
            </a:defRPr>
          </a:lvl5pPr>
          <a:lvl6pPr marL="2286000" indent="0">
            <a:defRPr sz="1100">
              <a:latin typeface="Gill Sans MT"/>
            </a:defRPr>
          </a:lvl6pPr>
          <a:lvl7pPr marL="2743200" indent="0">
            <a:defRPr sz="1100">
              <a:latin typeface="Gill Sans MT"/>
            </a:defRPr>
          </a:lvl7pPr>
          <a:lvl8pPr marL="3200400" indent="0">
            <a:defRPr sz="1100">
              <a:latin typeface="Gill Sans MT"/>
            </a:defRPr>
          </a:lvl8pPr>
          <a:lvl9pPr marL="3657600" indent="0">
            <a:defRPr sz="1100">
              <a:latin typeface="Gill Sans MT"/>
            </a:defRPr>
          </a:lvl9pPr>
        </a:lstStyle>
        <a:p xmlns:a="http://schemas.openxmlformats.org/drawingml/2006/main">
          <a:r>
            <a:rPr lang="ja-JP" altLang="en-US" sz="3200" b="1" dirty="0" smtClean="0"/>
            <a:t>くも膜下出血</a:t>
          </a:r>
          <a:r>
            <a:rPr lang="en-US" altLang="ja-JP" sz="3200" b="1" dirty="0" smtClean="0"/>
            <a:t>6</a:t>
          </a:r>
          <a:r>
            <a:rPr lang="ja-JP" altLang="en-US" sz="3200" b="1" dirty="0" smtClean="0"/>
            <a:t>％</a:t>
          </a:r>
          <a:endParaRPr lang="ja-JP" altLang="en-US" sz="3200" b="1" dirty="0"/>
        </a:p>
      </cdr:txBody>
    </cdr:sp>
  </cdr:relSizeAnchor>
  <cdr:relSizeAnchor xmlns:cdr="http://schemas.openxmlformats.org/drawingml/2006/chartDrawing">
    <cdr:from>
      <cdr:x>0.36198</cdr:x>
      <cdr:y>0</cdr:y>
    </cdr:from>
    <cdr:to>
      <cdr:x>0.58023</cdr:x>
      <cdr:y>0.14881</cdr:y>
    </cdr:to>
    <cdr:sp macro="" textlink="">
      <cdr:nvSpPr>
        <cdr:cNvPr id="5" name="テキスト ボックス 1"/>
        <cdr:cNvSpPr txBox="1"/>
      </cdr:nvSpPr>
      <cdr:spPr>
        <a:xfrm xmlns:a="http://schemas.openxmlformats.org/drawingml/2006/main">
          <a:off x="2714615" y="0"/>
          <a:ext cx="1636733" cy="7143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Gill Sans MT"/>
            </a:defRPr>
          </a:lvl1pPr>
          <a:lvl2pPr marL="457200" indent="0">
            <a:defRPr sz="1100">
              <a:latin typeface="Gill Sans MT"/>
            </a:defRPr>
          </a:lvl2pPr>
          <a:lvl3pPr marL="914400" indent="0">
            <a:defRPr sz="1100">
              <a:latin typeface="Gill Sans MT"/>
            </a:defRPr>
          </a:lvl3pPr>
          <a:lvl4pPr marL="1371600" indent="0">
            <a:defRPr sz="1100">
              <a:latin typeface="Gill Sans MT"/>
            </a:defRPr>
          </a:lvl4pPr>
          <a:lvl5pPr marL="1828800" indent="0">
            <a:defRPr sz="1100">
              <a:latin typeface="Gill Sans MT"/>
            </a:defRPr>
          </a:lvl5pPr>
          <a:lvl6pPr marL="2286000" indent="0">
            <a:defRPr sz="1100">
              <a:latin typeface="Gill Sans MT"/>
            </a:defRPr>
          </a:lvl6pPr>
          <a:lvl7pPr marL="2743200" indent="0">
            <a:defRPr sz="1100">
              <a:latin typeface="Gill Sans MT"/>
            </a:defRPr>
          </a:lvl7pPr>
          <a:lvl8pPr marL="3200400" indent="0">
            <a:defRPr sz="1100">
              <a:latin typeface="Gill Sans MT"/>
            </a:defRPr>
          </a:lvl8pPr>
          <a:lvl9pPr marL="3657600" indent="0">
            <a:defRPr sz="1100">
              <a:latin typeface="Gill Sans MT"/>
            </a:defRPr>
          </a:lvl9pPr>
        </a:lstStyle>
        <a:p xmlns:a="http://schemas.openxmlformats.org/drawingml/2006/main">
          <a:r>
            <a:rPr lang="en-US" altLang="ja-JP" sz="3200" b="1" dirty="0" smtClean="0"/>
            <a:t>TIA6%</a:t>
          </a:r>
          <a:endParaRPr lang="ja-JP" altLang="en-US" sz="3200" b="1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0.12299</cdr:x>
      <cdr:y>0.07043</cdr:y>
    </cdr:from>
    <cdr:to>
      <cdr:x>0.43734</cdr:x>
      <cdr:y>0.35317</cdr:y>
    </cdr:to>
    <cdr:sp macro="" textlink="">
      <cdr:nvSpPr>
        <cdr:cNvPr id="2" name="テキスト ボックス 1"/>
        <cdr:cNvSpPr txBox="1"/>
      </cdr:nvSpPr>
      <cdr:spPr>
        <a:xfrm xmlns:a="http://schemas.openxmlformats.org/drawingml/2006/main">
          <a:off x="922322" y="338106"/>
          <a:ext cx="2357453" cy="1357322"/>
        </a:xfrm>
        <a:prstGeom xmlns:a="http://schemas.openxmlformats.org/drawingml/2006/main" prst="rect">
          <a:avLst/>
        </a:prstGeom>
        <a:solidFill xmlns:a="http://schemas.openxmlformats.org/drawingml/2006/main">
          <a:srgbClr val="00B050"/>
        </a:solidFill>
      </cdr:spPr>
      <cdr:txBody>
        <a:bodyPr xmlns:a="http://schemas.openxmlformats.org/drawingml/2006/main" wrap="none" rtlCol="0"/>
        <a:lstStyle xmlns:a="http://schemas.openxmlformats.org/drawingml/2006/main">
          <a:defPPr>
            <a:defRPr lang="ja-JP"/>
          </a:defPPr>
          <a:lvl1pPr marL="0" algn="l" defTabSz="914400" rtl="0" eaLnBrk="1" latinLnBrk="0" hangingPunct="1">
            <a:defRPr kumimoji="1" sz="1800" kern="1200">
              <a:solidFill>
                <a:sysClr val="windowText" lastClr="000000"/>
              </a:solidFill>
              <a:latin typeface="Gill Sans MT"/>
            </a:defRPr>
          </a:lvl1pPr>
          <a:lvl2pPr marL="457200" algn="l" defTabSz="914400" rtl="0" eaLnBrk="1" latinLnBrk="0" hangingPunct="1">
            <a:defRPr kumimoji="1" sz="1800" kern="1200">
              <a:solidFill>
                <a:sysClr val="windowText" lastClr="000000"/>
              </a:solidFill>
              <a:latin typeface="Gill Sans MT"/>
            </a:defRPr>
          </a:lvl2pPr>
          <a:lvl3pPr marL="914400" algn="l" defTabSz="914400" rtl="0" eaLnBrk="1" latinLnBrk="0" hangingPunct="1">
            <a:defRPr kumimoji="1" sz="1800" kern="1200">
              <a:solidFill>
                <a:sysClr val="windowText" lastClr="000000"/>
              </a:solidFill>
              <a:latin typeface="Gill Sans MT"/>
            </a:defRPr>
          </a:lvl3pPr>
          <a:lvl4pPr marL="1371600" algn="l" defTabSz="914400" rtl="0" eaLnBrk="1" latinLnBrk="0" hangingPunct="1">
            <a:defRPr kumimoji="1" sz="1800" kern="1200">
              <a:solidFill>
                <a:sysClr val="windowText" lastClr="000000"/>
              </a:solidFill>
              <a:latin typeface="Gill Sans MT"/>
            </a:defRPr>
          </a:lvl4pPr>
          <a:lvl5pPr marL="1828800" algn="l" defTabSz="914400" rtl="0" eaLnBrk="1" latinLnBrk="0" hangingPunct="1">
            <a:defRPr kumimoji="1" sz="1800" kern="1200">
              <a:solidFill>
                <a:sysClr val="windowText" lastClr="000000"/>
              </a:solidFill>
              <a:latin typeface="Gill Sans MT"/>
            </a:defRPr>
          </a:lvl5pPr>
          <a:lvl6pPr marL="2286000" algn="l" defTabSz="914400" rtl="0" eaLnBrk="1" latinLnBrk="0" hangingPunct="1">
            <a:defRPr kumimoji="1" sz="1800" kern="1200">
              <a:solidFill>
                <a:sysClr val="windowText" lastClr="000000"/>
              </a:solidFill>
              <a:latin typeface="Gill Sans MT"/>
            </a:defRPr>
          </a:lvl6pPr>
          <a:lvl7pPr marL="2743200" algn="l" defTabSz="914400" rtl="0" eaLnBrk="1" latinLnBrk="0" hangingPunct="1">
            <a:defRPr kumimoji="1" sz="1800" kern="1200">
              <a:solidFill>
                <a:sysClr val="windowText" lastClr="000000"/>
              </a:solidFill>
              <a:latin typeface="Gill Sans MT"/>
            </a:defRPr>
          </a:lvl7pPr>
          <a:lvl8pPr marL="3200400" algn="l" defTabSz="914400" rtl="0" eaLnBrk="1" latinLnBrk="0" hangingPunct="1">
            <a:defRPr kumimoji="1" sz="1800" kern="1200">
              <a:solidFill>
                <a:sysClr val="windowText" lastClr="000000"/>
              </a:solidFill>
              <a:latin typeface="Gill Sans MT"/>
            </a:defRPr>
          </a:lvl8pPr>
          <a:lvl9pPr marL="3657600" algn="l" defTabSz="914400" rtl="0" eaLnBrk="1" latinLnBrk="0" hangingPunct="1">
            <a:defRPr kumimoji="1" sz="1800" kern="1200">
              <a:solidFill>
                <a:sysClr val="windowText" lastClr="000000"/>
              </a:solidFill>
              <a:latin typeface="Gill Sans MT"/>
            </a:defRPr>
          </a:lvl9pPr>
        </a:lstStyle>
        <a:p xmlns:a="http://schemas.openxmlformats.org/drawingml/2006/main">
          <a:pPr algn="r"/>
          <a:r>
            <a:rPr lang="ja-JP" altLang="en-US" sz="2800" b="1" dirty="0" smtClean="0"/>
            <a:t>維持期病院</a:t>
          </a:r>
          <a:endParaRPr lang="en-US" altLang="ja-JP" sz="2800" b="1" dirty="0" smtClean="0"/>
        </a:p>
        <a:p xmlns:a="http://schemas.openxmlformats.org/drawingml/2006/main">
          <a:pPr algn="r"/>
          <a:r>
            <a:rPr lang="ja-JP" altLang="en-US" sz="2800" b="1" dirty="0" smtClean="0"/>
            <a:t>診療所・老健</a:t>
          </a:r>
          <a:endParaRPr lang="en-US" altLang="ja-JP" sz="2800" b="1" dirty="0" smtClean="0"/>
        </a:p>
        <a:p xmlns:a="http://schemas.openxmlformats.org/drawingml/2006/main">
          <a:pPr algn="r"/>
          <a:r>
            <a:rPr lang="en-US" altLang="ja-JP" sz="2800" b="1" dirty="0" smtClean="0"/>
            <a:t>10</a:t>
          </a:r>
          <a:r>
            <a:rPr lang="ja-JP" altLang="en-US" sz="2800" b="1" dirty="0" smtClean="0"/>
            <a:t>％</a:t>
          </a:r>
          <a:endParaRPr lang="ja-JP" altLang="en-US" sz="2800" b="1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タイトル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22" name="サブタイトル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ja-JP" altLang="en-US" smtClean="0"/>
              <a:t>マスタ サブタイトルの書式設定</a:t>
            </a:r>
            <a:endParaRPr kumimoji="0" 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B1A001-D128-4599-A755-2D3D56A1F1B2}" type="datetimeFigureOut">
              <a:rPr kumimoji="1" lang="ja-JP" altLang="en-US" smtClean="0"/>
              <a:pPr/>
              <a:t>2011/2/24</a:t>
            </a:fld>
            <a:endParaRPr kumimoji="1" lang="ja-JP" altLang="en-US"/>
          </a:p>
        </p:txBody>
      </p:sp>
      <p:sp>
        <p:nvSpPr>
          <p:cNvPr id="20" name="フッター プレースホルダ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10" name="スライド番号プレースホル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3C573E-B9E2-4FF5-BCFD-BF25A4FE441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8" name="円/楕円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円/楕円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B1A001-D128-4599-A755-2D3D56A1F1B2}" type="datetimeFigureOut">
              <a:rPr kumimoji="1" lang="ja-JP" altLang="en-US" smtClean="0"/>
              <a:pPr/>
              <a:t>2011/2/24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3C573E-B9E2-4FF5-BCFD-BF25A4FE441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B1A001-D128-4599-A755-2D3D56A1F1B2}" type="datetimeFigureOut">
              <a:rPr kumimoji="1" lang="ja-JP" altLang="en-US" smtClean="0"/>
              <a:pPr/>
              <a:t>2011/2/24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3C573E-B9E2-4FF5-BCFD-BF25A4FE441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B1A001-D128-4599-A755-2D3D56A1F1B2}" type="datetimeFigureOut">
              <a:rPr kumimoji="1" lang="ja-JP" altLang="en-US" smtClean="0"/>
              <a:pPr/>
              <a:t>2011/2/24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3C573E-B9E2-4FF5-BCFD-BF25A4FE441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B1A001-D128-4599-A755-2D3D56A1F1B2}" type="datetimeFigureOut">
              <a:rPr kumimoji="1" lang="ja-JP" altLang="en-US" smtClean="0"/>
              <a:pPr/>
              <a:t>2011/2/24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3C573E-B9E2-4FF5-BCFD-BF25A4FE441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円/楕円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円/楕円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B1A001-D128-4599-A755-2D3D56A1F1B2}" type="datetimeFigureOut">
              <a:rPr kumimoji="1" lang="ja-JP" altLang="en-US" smtClean="0"/>
              <a:pPr/>
              <a:t>2011/2/24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3C573E-B9E2-4FF5-BCFD-BF25A4FE441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B1A001-D128-4599-A755-2D3D56A1F1B2}" type="datetimeFigureOut">
              <a:rPr kumimoji="1" lang="ja-JP" altLang="en-US" smtClean="0"/>
              <a:pPr/>
              <a:t>2011/2/24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3C573E-B9E2-4FF5-BCFD-BF25A4FE441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B1A001-D128-4599-A755-2D3D56A1F1B2}" type="datetimeFigureOut">
              <a:rPr kumimoji="1" lang="ja-JP" altLang="en-US" smtClean="0"/>
              <a:pPr/>
              <a:t>2011/2/24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3C573E-B9E2-4FF5-BCFD-BF25A4FE441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B1A001-D128-4599-A755-2D3D56A1F1B2}" type="datetimeFigureOut">
              <a:rPr kumimoji="1" lang="ja-JP" altLang="en-US" smtClean="0"/>
              <a:pPr/>
              <a:t>2011/2/24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3C573E-B9E2-4FF5-BCFD-BF25A4FE441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B1A001-D128-4599-A755-2D3D56A1F1B2}" type="datetimeFigureOut">
              <a:rPr kumimoji="1" lang="ja-JP" altLang="en-US" smtClean="0"/>
              <a:pPr/>
              <a:t>2011/2/24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3C573E-B9E2-4FF5-BCFD-BF25A4FE441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B1A001-D128-4599-A755-2D3D56A1F1B2}" type="datetimeFigureOut">
              <a:rPr kumimoji="1" lang="ja-JP" altLang="en-US" smtClean="0"/>
              <a:pPr/>
              <a:t>2011/2/24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3C573E-B9E2-4FF5-BCFD-BF25A4FE441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  <p:sp>
        <p:nvSpPr>
          <p:cNvPr id="9" name="フローチャート: 処理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フローチャート: 処理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パイ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円/楕円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ドーナツ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正方形/長方形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タイトル プレースホルダ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9" name="テキスト プレースホルダ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24" name="日付プレースホルダ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4B1A001-D128-4599-A755-2D3D56A1F1B2}" type="datetimeFigureOut">
              <a:rPr kumimoji="1" lang="ja-JP" altLang="en-US" smtClean="0"/>
              <a:pPr/>
              <a:t>2011/2/24</a:t>
            </a:fld>
            <a:endParaRPr kumimoji="1" lang="ja-JP" altLang="en-US"/>
          </a:p>
        </p:txBody>
      </p:sp>
      <p:sp>
        <p:nvSpPr>
          <p:cNvPr id="10" name="フッター プレースホルダ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kumimoji="1" lang="ja-JP" altLang="en-US"/>
          </a:p>
        </p:txBody>
      </p:sp>
      <p:sp>
        <p:nvSpPr>
          <p:cNvPr id="22" name="スライド番号プレースホルダ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93C573E-B9E2-4FF5-BCFD-BF25A4FE441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15" name="正方形/長方形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1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000132" y="1571612"/>
            <a:ext cx="8429652" cy="2357454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平成</a:t>
            </a:r>
            <a:r>
              <a:rPr kumimoji="1" lang="en-US" altLang="ja-JP" dirty="0" smtClean="0"/>
              <a:t>23</a:t>
            </a:r>
            <a:r>
              <a:rPr kumimoji="1" lang="ja-JP" altLang="en-US" dirty="0" smtClean="0"/>
              <a:t>年</a:t>
            </a:r>
            <a:r>
              <a:rPr lang="en-US" altLang="ja-JP" dirty="0" smtClean="0"/>
              <a:t>2</a:t>
            </a:r>
            <a:r>
              <a:rPr kumimoji="1" lang="ja-JP" altLang="en-US" dirty="0" smtClean="0"/>
              <a:t>月</a:t>
            </a:r>
            <a:r>
              <a:rPr lang="en-US" altLang="ja-JP" dirty="0" smtClean="0"/>
              <a:t>24</a:t>
            </a:r>
            <a:r>
              <a:rPr kumimoji="1" lang="ja-JP" altLang="en-US" dirty="0" err="1" smtClean="0"/>
              <a:t>日</a:t>
            </a:r>
            <a:r>
              <a:rPr lang="ja-JP" altLang="en-US" dirty="0" err="1" smtClean="0"/>
              <a:t>もも脳</a:t>
            </a:r>
            <a:r>
              <a:rPr lang="ja-JP" altLang="en-US" dirty="0" smtClean="0"/>
              <a:t>ネット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/>
              <a:t/>
            </a:r>
            <a:br>
              <a:rPr lang="en-US" altLang="ja-JP" dirty="0"/>
            </a:br>
            <a:r>
              <a:rPr lang="ja-JP" altLang="en-US" dirty="0" smtClean="0"/>
              <a:t>脳卒中連携パス結果報告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214546" y="5143512"/>
            <a:ext cx="6400800" cy="1285884"/>
          </a:xfrm>
        </p:spPr>
        <p:txBody>
          <a:bodyPr/>
          <a:lstStyle/>
          <a:p>
            <a:pPr algn="r"/>
            <a:r>
              <a:rPr kumimoji="1" lang="ja-JP" altLang="en-US" dirty="0" smtClean="0"/>
              <a:t>担当　岡山赤十字病院</a:t>
            </a:r>
            <a:endParaRPr kumimoji="1" lang="en-US" altLang="ja-JP" dirty="0" smtClean="0"/>
          </a:p>
          <a:p>
            <a:pPr algn="r"/>
            <a:r>
              <a:rPr lang="ja-JP" altLang="en-US" dirty="0"/>
              <a:t>脳</a:t>
            </a:r>
            <a:r>
              <a:rPr lang="ja-JP" altLang="en-US" dirty="0" smtClean="0"/>
              <a:t>卒中科　</a:t>
            </a:r>
            <a:r>
              <a:rPr kumimoji="1" lang="ja-JP" altLang="en-US" dirty="0" smtClean="0"/>
              <a:t>井上剛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ja-JP" altLang="en-US" dirty="0" smtClean="0"/>
              <a:t>回復期病院群の転帰</a:t>
            </a:r>
            <a:endParaRPr kumimoji="1" lang="ja-JP" altLang="en-US" dirty="0"/>
          </a:p>
        </p:txBody>
      </p:sp>
      <p:graphicFrame>
        <p:nvGraphicFramePr>
          <p:cNvPr id="4" name="コンテンツ プレースホルダ 3"/>
          <p:cNvGraphicFramePr>
            <a:graphicFrameLocks noGrp="1"/>
          </p:cNvGraphicFramePr>
          <p:nvPr>
            <p:ph idx="1"/>
          </p:nvPr>
        </p:nvGraphicFramePr>
        <p:xfrm>
          <a:off x="2363794" y="1771672"/>
          <a:ext cx="6494486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テキスト ボックス 1"/>
          <p:cNvSpPr txBox="1"/>
          <p:nvPr/>
        </p:nvSpPr>
        <p:spPr>
          <a:xfrm>
            <a:off x="5000628" y="4538690"/>
            <a:ext cx="3099764" cy="546494"/>
          </a:xfrm>
          <a:prstGeom prst="rect">
            <a:avLst/>
          </a:prstGeom>
          <a:solidFill>
            <a:srgbClr val="00B0F0"/>
          </a:solidFill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3200" b="1" dirty="0" smtClean="0"/>
              <a:t>在宅</a:t>
            </a:r>
            <a:r>
              <a:rPr lang="ja-JP" altLang="en-US" sz="3200" b="1" dirty="0" smtClean="0"/>
              <a:t>復帰</a:t>
            </a:r>
            <a:r>
              <a:rPr lang="en-US" altLang="ja-JP" sz="3200" b="1" dirty="0" smtClean="0"/>
              <a:t>64</a:t>
            </a:r>
            <a:r>
              <a:rPr lang="ja-JP" altLang="en-US" sz="3200" b="1" dirty="0" smtClean="0"/>
              <a:t>％</a:t>
            </a:r>
            <a:endParaRPr lang="ja-JP" altLang="en-US" sz="3200" b="1" dirty="0"/>
          </a:p>
        </p:txBody>
      </p:sp>
      <p:sp>
        <p:nvSpPr>
          <p:cNvPr id="6" name="テキスト ボックス 1"/>
          <p:cNvSpPr txBox="1"/>
          <p:nvPr/>
        </p:nvSpPr>
        <p:spPr>
          <a:xfrm>
            <a:off x="971600" y="4195180"/>
            <a:ext cx="2486080" cy="962012"/>
          </a:xfrm>
          <a:prstGeom prst="rect">
            <a:avLst/>
          </a:prstGeom>
          <a:solidFill>
            <a:srgbClr val="FFC000"/>
          </a:solidFill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3200" b="1" dirty="0" smtClean="0"/>
              <a:t>急性期病院</a:t>
            </a:r>
            <a:endParaRPr lang="en-US" altLang="ja-JP" sz="3200" b="1" dirty="0" smtClean="0"/>
          </a:p>
          <a:p>
            <a:r>
              <a:rPr lang="ja-JP" altLang="en-US" sz="3200" b="1" dirty="0" smtClean="0"/>
              <a:t>診療所</a:t>
            </a:r>
            <a:r>
              <a:rPr lang="en-US" altLang="ja-JP" sz="3200" b="1" dirty="0" smtClean="0"/>
              <a:t>14</a:t>
            </a:r>
            <a:r>
              <a:rPr lang="ja-JP" altLang="en-US" sz="3200" b="1" dirty="0" smtClean="0"/>
              <a:t>％</a:t>
            </a:r>
            <a:endParaRPr lang="ja-JP" altLang="en-US" sz="3200" b="1" dirty="0"/>
          </a:p>
        </p:txBody>
      </p:sp>
      <p:sp>
        <p:nvSpPr>
          <p:cNvPr id="7" name="テキスト ボックス 1"/>
          <p:cNvSpPr txBox="1"/>
          <p:nvPr/>
        </p:nvSpPr>
        <p:spPr>
          <a:xfrm>
            <a:off x="395536" y="3284984"/>
            <a:ext cx="2880320" cy="572074"/>
          </a:xfrm>
          <a:prstGeom prst="rect">
            <a:avLst/>
          </a:prstGeom>
          <a:solidFill>
            <a:srgbClr val="00B050"/>
          </a:solidFill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3200" b="1" dirty="0" smtClean="0"/>
              <a:t>維持期</a:t>
            </a:r>
            <a:r>
              <a:rPr lang="ja-JP" altLang="en-US" sz="3200" b="1" dirty="0" smtClean="0"/>
              <a:t>病院</a:t>
            </a:r>
            <a:r>
              <a:rPr lang="en-US" altLang="ja-JP" sz="3200" b="1" dirty="0" smtClean="0"/>
              <a:t>6</a:t>
            </a:r>
            <a:r>
              <a:rPr lang="ja-JP" altLang="en-US" sz="3200" b="1" dirty="0" smtClean="0"/>
              <a:t>％</a:t>
            </a:r>
            <a:endParaRPr lang="en-US" altLang="ja-JP" sz="3200" b="1" dirty="0" smtClean="0"/>
          </a:p>
          <a:p>
            <a:pPr algn="r"/>
            <a:endParaRPr lang="ja-JP" altLang="en-US" sz="3200" b="1" dirty="0"/>
          </a:p>
        </p:txBody>
      </p:sp>
      <p:sp>
        <p:nvSpPr>
          <p:cNvPr id="8" name="テキスト ボックス 1"/>
          <p:cNvSpPr txBox="1"/>
          <p:nvPr/>
        </p:nvSpPr>
        <p:spPr>
          <a:xfrm>
            <a:off x="1153381" y="2132856"/>
            <a:ext cx="2554523" cy="535785"/>
          </a:xfrm>
          <a:prstGeom prst="rect">
            <a:avLst/>
          </a:prstGeom>
          <a:solidFill>
            <a:srgbClr val="002060"/>
          </a:solidFill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ja-JP" altLang="en-US" sz="2800" b="1" dirty="0" smtClean="0">
                <a:solidFill>
                  <a:schemeClr val="bg1"/>
                </a:solidFill>
              </a:rPr>
              <a:t>老健施設</a:t>
            </a:r>
            <a:r>
              <a:rPr lang="en-US" altLang="ja-JP" sz="2800" b="1" dirty="0" smtClean="0">
                <a:solidFill>
                  <a:schemeClr val="bg1"/>
                </a:solidFill>
              </a:rPr>
              <a:t>11</a:t>
            </a:r>
            <a:r>
              <a:rPr lang="ja-JP" altLang="en-US" sz="2800" b="1" dirty="0" smtClean="0">
                <a:solidFill>
                  <a:schemeClr val="bg1"/>
                </a:solidFill>
              </a:rPr>
              <a:t>％</a:t>
            </a:r>
            <a:endParaRPr lang="ja-JP" altLang="en-US" sz="2800" b="1" dirty="0">
              <a:solidFill>
                <a:schemeClr val="bg1"/>
              </a:solidFill>
            </a:endParaRPr>
          </a:p>
        </p:txBody>
      </p:sp>
      <p:sp>
        <p:nvSpPr>
          <p:cNvPr id="9" name="テキスト ボックス 1"/>
          <p:cNvSpPr txBox="1"/>
          <p:nvPr/>
        </p:nvSpPr>
        <p:spPr>
          <a:xfrm>
            <a:off x="5572132" y="1142984"/>
            <a:ext cx="3428992" cy="71438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3200" b="1" dirty="0" smtClean="0"/>
              <a:t>ｎ＝</a:t>
            </a:r>
            <a:r>
              <a:rPr lang="en-US" altLang="ja-JP" sz="3200" b="1" dirty="0" smtClean="0"/>
              <a:t>293</a:t>
            </a:r>
            <a:r>
              <a:rPr lang="ja-JP" altLang="en-US" sz="3200" b="1" dirty="0" smtClean="0"/>
              <a:t>人</a:t>
            </a:r>
            <a:endParaRPr lang="ja-JP" altLang="en-US" sz="3200" b="1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7524328" y="2996952"/>
            <a:ext cx="11576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b="1" dirty="0" smtClean="0"/>
              <a:t>0.3</a:t>
            </a:r>
            <a:r>
              <a:rPr kumimoji="1" lang="ja-JP" altLang="en-US" sz="2800" b="1" dirty="0" smtClean="0"/>
              <a:t>％</a:t>
            </a:r>
            <a:endParaRPr kumimoji="1" lang="ja-JP" alt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コンテンツ プレースホルダ 10"/>
          <p:cNvGraphicFramePr>
            <a:graphicFrameLocks noGrp="1"/>
          </p:cNvGraphicFramePr>
          <p:nvPr>
            <p:ph idx="1"/>
          </p:nvPr>
        </p:nvGraphicFramePr>
        <p:xfrm>
          <a:off x="2787690" y="1857364"/>
          <a:ext cx="7070722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ja-JP" altLang="en-US" dirty="0" smtClean="0"/>
              <a:t>回復期病院群パス利用の転帰</a:t>
            </a:r>
            <a:endParaRPr kumimoji="1" lang="ja-JP" altLang="en-US" dirty="0"/>
          </a:p>
        </p:txBody>
      </p:sp>
      <p:sp>
        <p:nvSpPr>
          <p:cNvPr id="5" name="テキスト ボックス 1"/>
          <p:cNvSpPr txBox="1"/>
          <p:nvPr/>
        </p:nvSpPr>
        <p:spPr>
          <a:xfrm>
            <a:off x="5500694" y="3356992"/>
            <a:ext cx="2963617" cy="642942"/>
          </a:xfrm>
          <a:prstGeom prst="rect">
            <a:avLst/>
          </a:prstGeom>
          <a:solidFill>
            <a:srgbClr val="00B0F0"/>
          </a:solidFill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3200" b="1" dirty="0" smtClean="0"/>
              <a:t>在宅</a:t>
            </a:r>
            <a:r>
              <a:rPr lang="ja-JP" altLang="en-US" sz="3200" b="1" dirty="0" smtClean="0"/>
              <a:t>復帰</a:t>
            </a:r>
            <a:r>
              <a:rPr lang="en-US" altLang="ja-JP" sz="3200" b="1" dirty="0" smtClean="0"/>
              <a:t>63</a:t>
            </a:r>
            <a:r>
              <a:rPr lang="ja-JP" altLang="en-US" sz="3200" b="1" dirty="0" smtClean="0"/>
              <a:t>％</a:t>
            </a:r>
            <a:endParaRPr lang="ja-JP" altLang="en-US" sz="3200" b="1" dirty="0"/>
          </a:p>
        </p:txBody>
      </p:sp>
      <p:sp>
        <p:nvSpPr>
          <p:cNvPr id="6" name="テキスト ボックス 1"/>
          <p:cNvSpPr txBox="1"/>
          <p:nvPr/>
        </p:nvSpPr>
        <p:spPr>
          <a:xfrm>
            <a:off x="1714480" y="4286256"/>
            <a:ext cx="2713504" cy="1143008"/>
          </a:xfrm>
          <a:prstGeom prst="rect">
            <a:avLst/>
          </a:prstGeom>
          <a:solidFill>
            <a:srgbClr val="FFC000"/>
          </a:solidFill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3200" b="1" dirty="0" smtClean="0"/>
              <a:t>急性期病院</a:t>
            </a:r>
            <a:endParaRPr lang="en-US" altLang="ja-JP" sz="3200" b="1" dirty="0" smtClean="0"/>
          </a:p>
          <a:p>
            <a:r>
              <a:rPr lang="ja-JP" altLang="en-US" sz="3200" b="1" dirty="0" smtClean="0"/>
              <a:t>診療所</a:t>
            </a:r>
            <a:r>
              <a:rPr lang="en-US" altLang="ja-JP" sz="3200" b="1" dirty="0" smtClean="0"/>
              <a:t>13</a:t>
            </a:r>
            <a:r>
              <a:rPr lang="ja-JP" altLang="en-US" sz="3200" b="1" dirty="0" smtClean="0"/>
              <a:t>％</a:t>
            </a:r>
            <a:endParaRPr lang="ja-JP" altLang="en-US" sz="3200" b="1" dirty="0"/>
          </a:p>
        </p:txBody>
      </p:sp>
      <p:sp>
        <p:nvSpPr>
          <p:cNvPr id="7" name="テキスト ボックス 1"/>
          <p:cNvSpPr txBox="1"/>
          <p:nvPr/>
        </p:nvSpPr>
        <p:spPr>
          <a:xfrm>
            <a:off x="1907704" y="3464719"/>
            <a:ext cx="2586105" cy="535785"/>
          </a:xfrm>
          <a:prstGeom prst="rect">
            <a:avLst/>
          </a:prstGeom>
          <a:solidFill>
            <a:srgbClr val="00B050"/>
          </a:solidFill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ja-JP" altLang="en-US" sz="2800" b="1" dirty="0" smtClean="0"/>
              <a:t>維持期</a:t>
            </a:r>
            <a:r>
              <a:rPr lang="ja-JP" altLang="en-US" sz="2800" b="1" dirty="0" smtClean="0"/>
              <a:t>病院</a:t>
            </a:r>
            <a:r>
              <a:rPr lang="en-US" altLang="ja-JP" sz="2800" b="1" dirty="0" smtClean="0"/>
              <a:t>8</a:t>
            </a:r>
            <a:r>
              <a:rPr lang="ja-JP" altLang="en-US" sz="2800" b="1" dirty="0" smtClean="0"/>
              <a:t>％</a:t>
            </a:r>
            <a:endParaRPr lang="ja-JP" altLang="en-US" sz="2800" b="1" dirty="0"/>
          </a:p>
        </p:txBody>
      </p:sp>
      <p:sp>
        <p:nvSpPr>
          <p:cNvPr id="8" name="テキスト ボックス 1"/>
          <p:cNvSpPr txBox="1"/>
          <p:nvPr/>
        </p:nvSpPr>
        <p:spPr>
          <a:xfrm>
            <a:off x="1835696" y="2173135"/>
            <a:ext cx="2433623" cy="535785"/>
          </a:xfrm>
          <a:prstGeom prst="rect">
            <a:avLst/>
          </a:prstGeom>
          <a:solidFill>
            <a:srgbClr val="002060"/>
          </a:solidFill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ja-JP" altLang="en-US" sz="2800" b="1" dirty="0" smtClean="0">
                <a:solidFill>
                  <a:schemeClr val="bg1"/>
                </a:solidFill>
              </a:rPr>
              <a:t>老健</a:t>
            </a:r>
            <a:r>
              <a:rPr lang="ja-JP" altLang="en-US" sz="2800" b="1" dirty="0" smtClean="0">
                <a:solidFill>
                  <a:schemeClr val="bg1"/>
                </a:solidFill>
              </a:rPr>
              <a:t>施設</a:t>
            </a:r>
            <a:r>
              <a:rPr lang="en-US" altLang="ja-JP" sz="2800" b="1" dirty="0" smtClean="0">
                <a:solidFill>
                  <a:schemeClr val="bg1"/>
                </a:solidFill>
              </a:rPr>
              <a:t>11</a:t>
            </a:r>
            <a:r>
              <a:rPr lang="ja-JP" altLang="en-US" sz="2800" b="1" dirty="0" smtClean="0">
                <a:solidFill>
                  <a:schemeClr val="bg1"/>
                </a:solidFill>
              </a:rPr>
              <a:t>％</a:t>
            </a:r>
            <a:endParaRPr lang="ja-JP" altLang="en-US" sz="2800" b="1" dirty="0">
              <a:solidFill>
                <a:schemeClr val="bg1"/>
              </a:solidFill>
            </a:endParaRPr>
          </a:p>
        </p:txBody>
      </p:sp>
      <p:sp>
        <p:nvSpPr>
          <p:cNvPr id="9" name="テキスト ボックス 1"/>
          <p:cNvSpPr txBox="1"/>
          <p:nvPr/>
        </p:nvSpPr>
        <p:spPr>
          <a:xfrm>
            <a:off x="5572132" y="1142984"/>
            <a:ext cx="3428992" cy="71438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3200" b="1" dirty="0" smtClean="0"/>
              <a:t>ｎ＝</a:t>
            </a:r>
            <a:r>
              <a:rPr lang="en-US" altLang="ja-JP" sz="3200" b="1" dirty="0" smtClean="0"/>
              <a:t>159</a:t>
            </a:r>
            <a:r>
              <a:rPr lang="ja-JP" altLang="en-US" sz="3200" b="1" dirty="0" smtClean="0"/>
              <a:t>人</a:t>
            </a:r>
            <a:endParaRPr lang="ja-JP" alt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28728" y="214290"/>
            <a:ext cx="7498080" cy="1143000"/>
          </a:xfrm>
        </p:spPr>
        <p:txBody>
          <a:bodyPr/>
          <a:lstStyle/>
          <a:p>
            <a:pPr algn="ctr"/>
            <a:r>
              <a:rPr kumimoji="1" lang="ja-JP" altLang="en-US" dirty="0" smtClean="0"/>
              <a:t>まとめ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899592" y="1916832"/>
            <a:ext cx="8244408" cy="3384376"/>
          </a:xfrm>
        </p:spPr>
        <p:txBody>
          <a:bodyPr>
            <a:normAutofit/>
          </a:bodyPr>
          <a:lstStyle/>
          <a:p>
            <a:pPr>
              <a:buNone/>
            </a:pPr>
            <a:endParaRPr lang="en-US" altLang="ja-JP" dirty="0" smtClean="0"/>
          </a:p>
          <a:p>
            <a:r>
              <a:rPr kumimoji="1" lang="ja-JP" altLang="en-US" dirty="0" smtClean="0"/>
              <a:t>在院日数は延長傾向にある。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連携</a:t>
            </a:r>
            <a:r>
              <a:rPr kumimoji="1" lang="ja-JP" altLang="en-US" dirty="0" smtClean="0"/>
              <a:t>パスは急性期病院では、回復期</a:t>
            </a:r>
            <a:r>
              <a:rPr kumimoji="1" lang="ja-JP" altLang="en-US" dirty="0" smtClean="0"/>
              <a:t>病院転院の</a:t>
            </a:r>
            <a:r>
              <a:rPr kumimoji="1" lang="en-US" altLang="ja-JP" dirty="0" smtClean="0"/>
              <a:t>98</a:t>
            </a:r>
            <a:r>
              <a:rPr kumimoji="1" lang="ja-JP" altLang="en-US" dirty="0" smtClean="0"/>
              <a:t>％、維持期施設</a:t>
            </a:r>
            <a:r>
              <a:rPr kumimoji="1" lang="ja-JP" altLang="en-US" dirty="0" smtClean="0"/>
              <a:t>に</a:t>
            </a:r>
            <a:r>
              <a:rPr lang="en-US" altLang="ja-JP" dirty="0" smtClean="0"/>
              <a:t>40</a:t>
            </a:r>
            <a:r>
              <a:rPr kumimoji="1" lang="ja-JP" altLang="en-US" dirty="0" smtClean="0"/>
              <a:t>％</a:t>
            </a:r>
            <a:r>
              <a:rPr kumimoji="1" lang="ja-JP" altLang="en-US" dirty="0" smtClean="0"/>
              <a:t>（</a:t>
            </a:r>
            <a:r>
              <a:rPr kumimoji="1" lang="ja-JP" altLang="en-US" dirty="0" smtClean="0"/>
              <a:t>前回</a:t>
            </a:r>
            <a:r>
              <a:rPr lang="en-US" altLang="ja-JP" dirty="0" smtClean="0"/>
              <a:t>38</a:t>
            </a:r>
            <a:r>
              <a:rPr kumimoji="1" lang="ja-JP" altLang="en-US" dirty="0" smtClean="0"/>
              <a:t>％</a:t>
            </a:r>
            <a:r>
              <a:rPr kumimoji="1" lang="ja-JP" altLang="en-US" dirty="0" smtClean="0"/>
              <a:t>）に</a:t>
            </a:r>
            <a:r>
              <a:rPr lang="ja-JP" altLang="en-US" dirty="0" smtClean="0"/>
              <a:t>使用されている</a:t>
            </a:r>
            <a:r>
              <a:rPr kumimoji="1" lang="ja-JP" altLang="en-US" dirty="0" smtClean="0"/>
              <a:t>。</a:t>
            </a:r>
            <a:endParaRPr kumimoji="1"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ja-JP" altLang="en-US" dirty="0" smtClean="0"/>
              <a:t>対　象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1000100" y="1357298"/>
            <a:ext cx="8143900" cy="5429288"/>
          </a:xfrm>
        </p:spPr>
        <p:txBody>
          <a:bodyPr>
            <a:normAutofit fontScale="62500" lnSpcReduction="20000"/>
          </a:bodyPr>
          <a:lstStyle/>
          <a:p>
            <a:r>
              <a:rPr lang="ja-JP" altLang="en-US" b="1" dirty="0" smtClean="0"/>
              <a:t>平成</a:t>
            </a:r>
            <a:r>
              <a:rPr lang="en-US" altLang="ja-JP" b="1" dirty="0" smtClean="0"/>
              <a:t>22</a:t>
            </a:r>
            <a:r>
              <a:rPr lang="ja-JP" altLang="en-US" b="1" dirty="0" smtClean="0"/>
              <a:t>年</a:t>
            </a:r>
            <a:r>
              <a:rPr lang="en-US" altLang="ja-JP" b="1" dirty="0" smtClean="0"/>
              <a:t>10</a:t>
            </a:r>
            <a:r>
              <a:rPr lang="ja-JP" altLang="en-US" b="1" dirty="0" smtClean="0"/>
              <a:t>月～</a:t>
            </a:r>
            <a:r>
              <a:rPr lang="ja-JP" altLang="en-US" b="1" dirty="0" smtClean="0"/>
              <a:t>平成</a:t>
            </a:r>
            <a:r>
              <a:rPr lang="en-US" altLang="ja-JP" b="1" dirty="0" smtClean="0"/>
              <a:t>23</a:t>
            </a:r>
            <a:r>
              <a:rPr lang="ja-JP" altLang="en-US" b="1" dirty="0" smtClean="0"/>
              <a:t>年</a:t>
            </a:r>
            <a:r>
              <a:rPr lang="en-US" altLang="ja-JP" b="1" dirty="0" smtClean="0"/>
              <a:t>1</a:t>
            </a:r>
            <a:r>
              <a:rPr lang="ja-JP" altLang="en-US" b="1" dirty="0" smtClean="0"/>
              <a:t>月</a:t>
            </a:r>
            <a:r>
              <a:rPr lang="ja-JP" altLang="en-US" b="1" dirty="0" smtClean="0"/>
              <a:t>末日まで入院した脳卒中患者</a:t>
            </a:r>
            <a:endParaRPr lang="en-US" altLang="ja-JP" b="1" dirty="0" smtClean="0"/>
          </a:p>
          <a:p>
            <a:endParaRPr lang="en-US" altLang="ja-JP" b="1" dirty="0" smtClean="0"/>
          </a:p>
          <a:p>
            <a:r>
              <a:rPr lang="ja-JP" altLang="en-US" b="1" u="sng" dirty="0" smtClean="0"/>
              <a:t>急性期病院</a:t>
            </a:r>
            <a:r>
              <a:rPr lang="ja-JP" altLang="en-US" b="1" u="sng" dirty="0" smtClean="0"/>
              <a:t>：</a:t>
            </a:r>
            <a:r>
              <a:rPr lang="en-US" altLang="ja-JP" b="1" u="sng" dirty="0" smtClean="0"/>
              <a:t>9</a:t>
            </a:r>
            <a:r>
              <a:rPr lang="ja-JP" altLang="en-US" b="1" u="sng" dirty="0" smtClean="0"/>
              <a:t>病院</a:t>
            </a:r>
            <a:endParaRPr lang="en-US" altLang="ja-JP" b="1" u="sng" dirty="0" smtClean="0"/>
          </a:p>
          <a:p>
            <a:pPr>
              <a:buNone/>
            </a:pPr>
            <a:r>
              <a:rPr lang="en-US" altLang="ja-JP" b="1" dirty="0" smtClean="0"/>
              <a:t>		</a:t>
            </a:r>
            <a:r>
              <a:rPr lang="ja-JP" altLang="en-US" b="1" dirty="0" smtClean="0"/>
              <a:t>岡山労災病院</a:t>
            </a:r>
            <a:r>
              <a:rPr lang="ja-JP" altLang="en-US" b="1" dirty="0" smtClean="0"/>
              <a:t>、岡山済生会病院、岡山大学神経内科</a:t>
            </a:r>
            <a:endParaRPr lang="en-US" altLang="ja-JP" b="1" dirty="0" smtClean="0"/>
          </a:p>
          <a:p>
            <a:pPr>
              <a:buNone/>
            </a:pPr>
            <a:r>
              <a:rPr lang="en-US" altLang="ja-JP" b="1" dirty="0" smtClean="0"/>
              <a:t>		</a:t>
            </a:r>
            <a:r>
              <a:rPr lang="ja-JP" altLang="en-US" b="1" dirty="0" smtClean="0"/>
              <a:t>岡山市民病院、岡山医療センター、岡山旭東病院</a:t>
            </a:r>
            <a:endParaRPr lang="en-US" altLang="ja-JP" b="1" dirty="0" smtClean="0"/>
          </a:p>
          <a:p>
            <a:pPr>
              <a:buNone/>
            </a:pPr>
            <a:r>
              <a:rPr lang="en-US" altLang="ja-JP" b="1" dirty="0" smtClean="0"/>
              <a:t>		</a:t>
            </a:r>
            <a:r>
              <a:rPr lang="ja-JP" altLang="en-US" b="1" dirty="0" smtClean="0"/>
              <a:t>東部脳神経外科岡山</a:t>
            </a:r>
            <a:r>
              <a:rPr lang="ja-JP" altLang="en-US" b="1" dirty="0" smtClean="0"/>
              <a:t>クリニック、岡山</a:t>
            </a:r>
            <a:r>
              <a:rPr lang="ja-JP" altLang="en-US" b="1" dirty="0" smtClean="0"/>
              <a:t>赤十字</a:t>
            </a:r>
            <a:r>
              <a:rPr lang="ja-JP" altLang="en-US" b="1" dirty="0" smtClean="0"/>
              <a:t>病院</a:t>
            </a:r>
            <a:endParaRPr lang="en-US" altLang="ja-JP" b="1" dirty="0" smtClean="0"/>
          </a:p>
          <a:p>
            <a:pPr>
              <a:buNone/>
            </a:pPr>
            <a:r>
              <a:rPr lang="en-US" altLang="ja-JP" b="1" dirty="0" smtClean="0"/>
              <a:t>	</a:t>
            </a:r>
            <a:r>
              <a:rPr lang="en-US" altLang="ja-JP" b="1" dirty="0" smtClean="0"/>
              <a:t>	</a:t>
            </a:r>
            <a:r>
              <a:rPr lang="ja-JP" altLang="en-US" b="1" dirty="0" smtClean="0"/>
              <a:t>川崎医科大学付属川崎病院</a:t>
            </a:r>
            <a:endParaRPr lang="en-US" altLang="ja-JP" b="1" dirty="0" smtClean="0"/>
          </a:p>
          <a:p>
            <a:pPr>
              <a:buNone/>
            </a:pPr>
            <a:endParaRPr lang="en-US" altLang="ja-JP" b="1" dirty="0" smtClean="0"/>
          </a:p>
          <a:p>
            <a:r>
              <a:rPr lang="ja-JP" altLang="en-US" b="1" u="sng" dirty="0" smtClean="0"/>
              <a:t>回復期病院：</a:t>
            </a:r>
            <a:r>
              <a:rPr lang="en-US" altLang="ja-JP" b="1" u="sng" dirty="0" smtClean="0"/>
              <a:t>14</a:t>
            </a:r>
            <a:r>
              <a:rPr lang="ja-JP" altLang="en-US" b="1" u="sng" dirty="0" smtClean="0"/>
              <a:t>病院</a:t>
            </a:r>
            <a:endParaRPr lang="en-US" altLang="ja-JP" b="1" u="sng" dirty="0" smtClean="0"/>
          </a:p>
          <a:p>
            <a:pPr>
              <a:buNone/>
            </a:pPr>
            <a:r>
              <a:rPr lang="en-US" altLang="ja-JP" b="1" dirty="0" smtClean="0"/>
              <a:t>		</a:t>
            </a:r>
            <a:r>
              <a:rPr lang="ja-JP" altLang="en-US" b="1" dirty="0" smtClean="0"/>
              <a:t>児島中央病院、岡山中央奉還町病院、佐藤病院</a:t>
            </a:r>
            <a:endParaRPr lang="en-US" altLang="ja-JP" b="1" dirty="0" smtClean="0"/>
          </a:p>
          <a:p>
            <a:pPr>
              <a:buNone/>
            </a:pPr>
            <a:r>
              <a:rPr lang="en-US" altLang="ja-JP" b="1" dirty="0" smtClean="0"/>
              <a:t>		</a:t>
            </a:r>
            <a:r>
              <a:rPr lang="ja-JP" altLang="en-US" b="1" dirty="0" smtClean="0"/>
              <a:t>岡山</a:t>
            </a:r>
            <a:r>
              <a:rPr lang="ja-JP" altLang="en-US" b="1" dirty="0" smtClean="0"/>
              <a:t>協立</a:t>
            </a:r>
            <a:r>
              <a:rPr lang="ja-JP" altLang="en-US" b="1" dirty="0" smtClean="0"/>
              <a:t>病院、梶木</a:t>
            </a:r>
            <a:r>
              <a:rPr lang="ja-JP" altLang="en-US" b="1" dirty="0" smtClean="0"/>
              <a:t>病院、岡山光</a:t>
            </a:r>
            <a:r>
              <a:rPr lang="ja-JP" altLang="en-US" b="1" dirty="0" smtClean="0"/>
              <a:t>南病院、済生会吉備病院</a:t>
            </a:r>
            <a:endParaRPr lang="en-US" altLang="ja-JP" b="1" dirty="0" smtClean="0"/>
          </a:p>
          <a:p>
            <a:pPr>
              <a:buNone/>
            </a:pPr>
            <a:r>
              <a:rPr lang="en-US" altLang="ja-JP" b="1" dirty="0" smtClean="0"/>
              <a:t>	</a:t>
            </a:r>
            <a:r>
              <a:rPr lang="en-US" altLang="ja-JP" b="1" dirty="0" smtClean="0"/>
              <a:t>	</a:t>
            </a:r>
            <a:r>
              <a:rPr lang="ja-JP" altLang="en-US" b="1" dirty="0" smtClean="0"/>
              <a:t>玉野</a:t>
            </a:r>
            <a:r>
              <a:rPr lang="ja-JP" altLang="en-US" b="1" dirty="0" smtClean="0"/>
              <a:t>市民病院、藤田</a:t>
            </a:r>
            <a:r>
              <a:rPr lang="ja-JP" altLang="en-US" b="1" dirty="0" smtClean="0"/>
              <a:t>病院、赤磐医師会病院</a:t>
            </a:r>
            <a:endParaRPr lang="en-US" altLang="ja-JP" b="1" dirty="0" smtClean="0"/>
          </a:p>
          <a:p>
            <a:pPr>
              <a:buNone/>
            </a:pPr>
            <a:r>
              <a:rPr lang="en-US" altLang="ja-JP" b="1" dirty="0" smtClean="0"/>
              <a:t>		</a:t>
            </a:r>
            <a:r>
              <a:rPr lang="ja-JP" altLang="en-US" b="1" dirty="0" smtClean="0"/>
              <a:t>岡山リハビリテーション病院、岡山西大寺病院</a:t>
            </a:r>
            <a:endParaRPr lang="en-US" altLang="ja-JP" b="1" dirty="0" smtClean="0"/>
          </a:p>
          <a:p>
            <a:pPr>
              <a:buNone/>
            </a:pPr>
            <a:r>
              <a:rPr lang="en-US" altLang="ja-JP" b="1" dirty="0" smtClean="0"/>
              <a:t>		</a:t>
            </a:r>
            <a:r>
              <a:rPr lang="ja-JP" altLang="en-US" b="1" dirty="0" smtClean="0"/>
              <a:t>高梁</a:t>
            </a:r>
            <a:r>
              <a:rPr lang="ja-JP" altLang="en-US" b="1" dirty="0" smtClean="0"/>
              <a:t>中央病院、重井医学研究所附属病院</a:t>
            </a:r>
            <a:endParaRPr lang="en-US" altLang="ja-JP" b="1" dirty="0" smtClean="0"/>
          </a:p>
          <a:p>
            <a:pPr>
              <a:buNone/>
            </a:pPr>
            <a:endParaRPr lang="en-US" altLang="ja-JP" b="1" dirty="0" smtClean="0"/>
          </a:p>
          <a:p>
            <a:pPr>
              <a:buNone/>
            </a:pPr>
            <a:r>
              <a:rPr lang="en-US" altLang="ja-JP" b="1" dirty="0" smtClean="0"/>
              <a:t>						</a:t>
            </a:r>
            <a:r>
              <a:rPr lang="ja-JP" altLang="en-US" b="1" dirty="0" smtClean="0"/>
              <a:t>計</a:t>
            </a:r>
            <a:r>
              <a:rPr lang="en-US" altLang="ja-JP" b="1" dirty="0" smtClean="0"/>
              <a:t>23</a:t>
            </a:r>
            <a:r>
              <a:rPr lang="ja-JP" altLang="en-US" b="1" dirty="0" smtClean="0"/>
              <a:t>病院</a:t>
            </a:r>
            <a:endParaRPr lang="en-US" altLang="ja-JP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コンテンツ プレースホルダ 8"/>
          <p:cNvGraphicFramePr>
            <a:graphicFrameLocks noGrp="1"/>
          </p:cNvGraphicFramePr>
          <p:nvPr>
            <p:ph idx="1"/>
          </p:nvPr>
        </p:nvGraphicFramePr>
        <p:xfrm>
          <a:off x="1071538" y="-71462"/>
          <a:ext cx="7858180" cy="6865241"/>
        </p:xfrm>
        <a:graphic>
          <a:graphicData uri="http://schemas.openxmlformats.org/drawingml/2006/table">
            <a:tbl>
              <a:tblPr/>
              <a:tblGrid>
                <a:gridCol w="5143536"/>
                <a:gridCol w="1214446"/>
                <a:gridCol w="1500198"/>
              </a:tblGrid>
              <a:tr h="38800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病院名：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800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全入院患者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パス利用患者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800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脳卒中入院患者数（人）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1069</a:t>
                      </a:r>
                      <a:r>
                        <a:rPr lang="ja-JP" altLang="en-US" sz="24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384</a:t>
                      </a:r>
                      <a:r>
                        <a:rPr lang="ja-JP" altLang="en-US" sz="24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(36%)</a:t>
                      </a:r>
                      <a:endParaRPr lang="ja-JP" altLang="en-US" sz="2400" b="1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984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平均年齢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75</a:t>
                      </a:r>
                      <a:r>
                        <a:rPr lang="ja-JP" altLang="en-US" sz="24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歳</a:t>
                      </a:r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74</a:t>
                      </a:r>
                      <a:r>
                        <a:rPr lang="ja-JP" altLang="en-US" sz="24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歳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84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男性（人）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563</a:t>
                      </a:r>
                      <a:r>
                        <a:rPr lang="ja-JP" altLang="en-US" sz="24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185</a:t>
                      </a:r>
                      <a:r>
                        <a:rPr lang="ja-JP" altLang="en-US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84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　脳梗塞（人）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725</a:t>
                      </a:r>
                      <a:r>
                        <a:rPr lang="ja-JP" altLang="en-US" sz="24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228</a:t>
                      </a:r>
                      <a:r>
                        <a:rPr lang="ja-JP" altLang="en-US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(31%)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041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脳内出血（人）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240</a:t>
                      </a:r>
                      <a:r>
                        <a:rPr lang="ja-JP" altLang="en-US" sz="24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129</a:t>
                      </a:r>
                      <a:r>
                        <a:rPr lang="ja-JP" altLang="en-US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(54%)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984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　くも膜下出血（人）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63</a:t>
                      </a:r>
                      <a:r>
                        <a:rPr lang="ja-JP" altLang="en-US" sz="24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23</a:t>
                      </a:r>
                      <a:r>
                        <a:rPr lang="ja-JP" altLang="en-US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(37%)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84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一過性脳虚血発作（人）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 pitchFamily="50" charset="-128"/>
                          <a:ea typeface="ＭＳ Ｐゴシック" pitchFamily="50" charset="-128"/>
                        </a:rPr>
                        <a:t>47</a:t>
                      </a:r>
                      <a:r>
                        <a:rPr lang="ja-JP" altLang="en-US" sz="2400" b="1" i="0" u="none" strike="noStrike" dirty="0" smtClean="0">
                          <a:solidFill>
                            <a:srgbClr val="000000"/>
                          </a:solidFill>
                          <a:latin typeface="ＭＳ Ｐゴシック" pitchFamily="50" charset="-128"/>
                          <a:ea typeface="ＭＳ Ｐゴシック" pitchFamily="50" charset="-128"/>
                        </a:rPr>
                        <a:t>人</a:t>
                      </a:r>
                      <a:r>
                        <a:rPr lang="ja-JP" altLang="en-US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2</a:t>
                      </a:r>
                      <a:r>
                        <a:rPr lang="ja-JP" altLang="en-US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84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平均在院日数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65</a:t>
                      </a:r>
                      <a:r>
                        <a:rPr lang="ja-JP" altLang="en-US" sz="24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日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64</a:t>
                      </a:r>
                      <a:r>
                        <a:rPr lang="ja-JP" altLang="en-US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日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984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脳卒中連携情報</a:t>
                      </a:r>
                      <a:r>
                        <a:rPr lang="ja-JP" altLang="en-US" sz="18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提供書利用</a:t>
                      </a:r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の退院時平均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ＭＳ Ｐゴシック"/>
                        </a:rPr>
                        <a:t>mRS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3.8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84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転帰：急性期病院・診療所へ転院数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50</a:t>
                      </a:r>
                      <a:r>
                        <a:rPr lang="ja-JP" altLang="en-US" sz="24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21</a:t>
                      </a:r>
                      <a:r>
                        <a:rPr lang="ja-JP" altLang="en-US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(42%)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84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転帰：回復期病院へ転院数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198</a:t>
                      </a:r>
                      <a:r>
                        <a:rPr lang="ja-JP" altLang="en-US" sz="24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195</a:t>
                      </a:r>
                      <a:r>
                        <a:rPr lang="ja-JP" altLang="en-US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(98%)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984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転帰：維持期病院へ転院数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69</a:t>
                      </a:r>
                      <a:r>
                        <a:rPr lang="ja-JP" altLang="en-US" sz="24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38</a:t>
                      </a:r>
                      <a:r>
                        <a:rPr lang="ja-JP" altLang="en-US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(55%)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984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転帰：維持期診療所へ転所数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10</a:t>
                      </a:r>
                      <a:r>
                        <a:rPr lang="ja-JP" altLang="en-US" sz="24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endParaRPr lang="en-US" altLang="ja-JP" sz="2400" b="0" i="0" u="none" strike="noStrike" dirty="0" smtClean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3</a:t>
                      </a:r>
                      <a:r>
                        <a:rPr lang="ja-JP" altLang="en-US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(30%)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984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転帰：維持期老健へ転所数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41</a:t>
                      </a:r>
                      <a:r>
                        <a:rPr lang="ja-JP" altLang="en-US" sz="24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19</a:t>
                      </a:r>
                      <a:r>
                        <a:rPr lang="ja-JP" altLang="en-US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(46%)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984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転帰：在宅復帰患者数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530</a:t>
                      </a:r>
                      <a:r>
                        <a:rPr lang="ja-JP" altLang="en-US" sz="24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103</a:t>
                      </a:r>
                      <a:r>
                        <a:rPr lang="ja-JP" altLang="en-US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(19%)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800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転帰：死亡数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65</a:t>
                      </a:r>
                      <a:r>
                        <a:rPr lang="ja-JP" altLang="en-US" sz="24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6</a:t>
                      </a:r>
                      <a:r>
                        <a:rPr lang="ja-JP" altLang="en-US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(9.2%)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テキスト ボックス 2"/>
          <p:cNvSpPr txBox="1"/>
          <p:nvPr/>
        </p:nvSpPr>
        <p:spPr>
          <a:xfrm>
            <a:off x="3810182" y="142852"/>
            <a:ext cx="1707519" cy="523220"/>
          </a:xfrm>
          <a:prstGeom prst="rect">
            <a:avLst/>
          </a:prstGeom>
          <a:solidFill>
            <a:srgbClr val="002060"/>
          </a:solidFill>
        </p:spPr>
        <p:txBody>
          <a:bodyPr wrap="none" rtlCol="0">
            <a:spAutoFit/>
          </a:bodyPr>
          <a:lstStyle/>
          <a:p>
            <a:r>
              <a:rPr lang="ja-JP" altLang="en-US" sz="2800" dirty="0" smtClean="0">
                <a:solidFill>
                  <a:schemeClr val="bg1"/>
                </a:solidFill>
              </a:rPr>
              <a:t>全</a:t>
            </a:r>
            <a:r>
              <a:rPr lang="en-US" altLang="ja-JP" sz="2800" dirty="0" smtClean="0">
                <a:solidFill>
                  <a:schemeClr val="bg1"/>
                </a:solidFill>
              </a:rPr>
              <a:t>23</a:t>
            </a:r>
            <a:r>
              <a:rPr lang="ja-JP" altLang="en-US" sz="2800" dirty="0" smtClean="0">
                <a:solidFill>
                  <a:schemeClr val="bg1"/>
                </a:solidFill>
              </a:rPr>
              <a:t>病院</a:t>
            </a:r>
            <a:endParaRPr kumimoji="1" lang="ja-JP" altLang="en-US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コンテンツ プレースホルダ 8"/>
          <p:cNvGraphicFramePr>
            <a:graphicFrameLocks noGrp="1"/>
          </p:cNvGraphicFramePr>
          <p:nvPr>
            <p:ph idx="1"/>
          </p:nvPr>
        </p:nvGraphicFramePr>
        <p:xfrm>
          <a:off x="1071538" y="-71462"/>
          <a:ext cx="7858180" cy="6893010"/>
        </p:xfrm>
        <a:graphic>
          <a:graphicData uri="http://schemas.openxmlformats.org/drawingml/2006/table">
            <a:tbl>
              <a:tblPr/>
              <a:tblGrid>
                <a:gridCol w="5143536"/>
                <a:gridCol w="1214446"/>
                <a:gridCol w="1500198"/>
              </a:tblGrid>
              <a:tr h="38800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病院名：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800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全入院患者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パス利用患者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800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脳卒中入院患者数（人）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733</a:t>
                      </a:r>
                      <a:r>
                        <a:rPr lang="ja-JP" altLang="en-US" sz="24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227</a:t>
                      </a:r>
                      <a:r>
                        <a:rPr lang="ja-JP" altLang="en-US" sz="24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(31%)</a:t>
                      </a:r>
                      <a:endParaRPr lang="ja-JP" altLang="en-US" sz="2400" b="1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0760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平均</a:t>
                      </a:r>
                      <a:r>
                        <a:rPr lang="ja-JP" altLang="en-US" sz="18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年齢</a:t>
                      </a:r>
                      <a:endParaRPr lang="en-US" altLang="ja-JP" sz="1800" b="0" i="0" u="none" strike="noStrike" dirty="0" smtClean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73</a:t>
                      </a:r>
                      <a:r>
                        <a:rPr lang="ja-JP" altLang="en-US" sz="24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歳</a:t>
                      </a:r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73</a:t>
                      </a:r>
                      <a:r>
                        <a:rPr lang="ja-JP" altLang="en-US" sz="24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歳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84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男性（人）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385</a:t>
                      </a:r>
                      <a:r>
                        <a:rPr lang="ja-JP" altLang="en-US" sz="24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109</a:t>
                      </a:r>
                      <a:r>
                        <a:rPr lang="ja-JP" altLang="en-US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84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脳梗塞（人）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484</a:t>
                      </a:r>
                      <a:r>
                        <a:rPr lang="ja-JP" altLang="en-US" sz="24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130</a:t>
                      </a:r>
                      <a:r>
                        <a:rPr lang="ja-JP" altLang="en-US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(27%)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041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脳内出血（人）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163</a:t>
                      </a:r>
                      <a:r>
                        <a:rPr lang="ja-JP" altLang="en-US" sz="24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77</a:t>
                      </a:r>
                      <a:r>
                        <a:rPr lang="ja-JP" altLang="en-US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(47%)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984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くも膜下出血（人）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41</a:t>
                      </a:r>
                      <a:r>
                        <a:rPr lang="ja-JP" altLang="en-US" sz="24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16</a:t>
                      </a:r>
                      <a:r>
                        <a:rPr lang="ja-JP" altLang="en-US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(39%)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84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一過性脳虚血発作（人）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45</a:t>
                      </a:r>
                      <a:r>
                        <a:rPr lang="ja-JP" altLang="en-US" sz="24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r>
                        <a:rPr lang="ja-JP" altLang="en-US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2</a:t>
                      </a:r>
                      <a:r>
                        <a:rPr lang="ja-JP" altLang="en-US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(4%)</a:t>
                      </a:r>
                      <a:endParaRPr lang="en-US" altLang="ja-JP" sz="2400" b="1" i="0" u="none" strike="noStrike" dirty="0" smtClean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84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平均在院日数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29</a:t>
                      </a:r>
                      <a:r>
                        <a:rPr lang="ja-JP" altLang="en-US" sz="24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日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36</a:t>
                      </a:r>
                      <a:r>
                        <a:rPr lang="ja-JP" altLang="en-US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日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984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脳卒中連携情報</a:t>
                      </a:r>
                      <a:r>
                        <a:rPr lang="ja-JP" altLang="en-US" sz="18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提供書利用</a:t>
                      </a:r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の退院時平均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ＭＳ Ｐゴシック"/>
                        </a:rPr>
                        <a:t>mRS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3.9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984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転帰：急性期病院・診療所へ転院数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10</a:t>
                      </a:r>
                      <a:r>
                        <a:rPr lang="ja-JP" altLang="en-US" sz="24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0</a:t>
                      </a:r>
                      <a:r>
                        <a:rPr lang="ja-JP" altLang="en-US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84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転帰：回復期病院へ転院数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198</a:t>
                      </a:r>
                      <a:r>
                        <a:rPr lang="ja-JP" altLang="en-US" sz="24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195</a:t>
                      </a:r>
                      <a:r>
                        <a:rPr lang="ja-JP" altLang="en-US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(98%)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984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転帰：維持期病院へ転院数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52</a:t>
                      </a:r>
                      <a:r>
                        <a:rPr lang="ja-JP" altLang="en-US" sz="24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26</a:t>
                      </a:r>
                      <a:r>
                        <a:rPr lang="ja-JP" altLang="en-US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(50%)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984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転帰：維持期診療所へ転所数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9</a:t>
                      </a:r>
                      <a:r>
                        <a:rPr lang="ja-JP" altLang="en-US" sz="24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endParaRPr lang="en-US" altLang="ja-JP" sz="2400" b="0" i="0" u="none" strike="noStrike" dirty="0" smtClean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1</a:t>
                      </a:r>
                      <a:r>
                        <a:rPr lang="ja-JP" altLang="en-US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(11%)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984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転帰：維持期老健へ転所数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9</a:t>
                      </a:r>
                      <a:r>
                        <a:rPr lang="ja-JP" altLang="en-US" sz="24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1</a:t>
                      </a:r>
                      <a:r>
                        <a:rPr lang="ja-JP" altLang="en-US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(11%)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984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転帰：在宅復帰患者数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343</a:t>
                      </a:r>
                      <a:r>
                        <a:rPr lang="ja-JP" altLang="en-US" sz="24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2</a:t>
                      </a:r>
                      <a:r>
                        <a:rPr lang="ja-JP" altLang="en-US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(0.6%)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800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転帰：死亡数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49</a:t>
                      </a:r>
                      <a:r>
                        <a:rPr lang="ja-JP" altLang="en-US" sz="24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1</a:t>
                      </a:r>
                      <a:r>
                        <a:rPr lang="ja-JP" altLang="en-US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(2%)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2928926" y="142852"/>
            <a:ext cx="2953053" cy="523220"/>
          </a:xfrm>
          <a:prstGeom prst="rect">
            <a:avLst/>
          </a:prstGeom>
          <a:solidFill>
            <a:srgbClr val="002060"/>
          </a:solidFill>
        </p:spPr>
        <p:txBody>
          <a:bodyPr wrap="none" rtlCol="0">
            <a:spAutoFit/>
          </a:bodyPr>
          <a:lstStyle/>
          <a:p>
            <a:r>
              <a:rPr lang="ja-JP" altLang="en-US" sz="2800" b="1" dirty="0" smtClean="0">
                <a:solidFill>
                  <a:schemeClr val="bg1"/>
                </a:solidFill>
              </a:rPr>
              <a:t>急性期群</a:t>
            </a:r>
            <a:r>
              <a:rPr lang="ja-JP" altLang="en-US" sz="2800" b="1" dirty="0" smtClean="0">
                <a:solidFill>
                  <a:schemeClr val="bg1"/>
                </a:solidFill>
              </a:rPr>
              <a:t>：</a:t>
            </a:r>
            <a:r>
              <a:rPr lang="en-US" altLang="ja-JP" sz="2800" b="1" dirty="0" smtClean="0">
                <a:solidFill>
                  <a:schemeClr val="bg1"/>
                </a:solidFill>
              </a:rPr>
              <a:t>9</a:t>
            </a:r>
            <a:r>
              <a:rPr lang="ja-JP" altLang="en-US" sz="2800" b="1" dirty="0" smtClean="0">
                <a:solidFill>
                  <a:schemeClr val="bg1"/>
                </a:solidFill>
              </a:rPr>
              <a:t>病院</a:t>
            </a:r>
            <a:endParaRPr kumimoji="1" lang="ja-JP" altLang="en-US" sz="2800" b="1" dirty="0">
              <a:solidFill>
                <a:schemeClr val="bg1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283968" y="5085184"/>
            <a:ext cx="2079415" cy="707886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sz="2000" b="1" dirty="0" smtClean="0"/>
              <a:t>維持期</a:t>
            </a:r>
            <a:r>
              <a:rPr lang="ja-JP" altLang="en-US" sz="2000" b="1" dirty="0" smtClean="0"/>
              <a:t>へ</a:t>
            </a:r>
            <a:r>
              <a:rPr kumimoji="1" lang="ja-JP" altLang="en-US" sz="2000" b="1" dirty="0" smtClean="0"/>
              <a:t>の</a:t>
            </a:r>
            <a:r>
              <a:rPr lang="en-US" altLang="ja-JP" sz="2000" b="1" dirty="0" smtClean="0"/>
              <a:t>40</a:t>
            </a:r>
            <a:r>
              <a:rPr kumimoji="1" lang="ja-JP" altLang="en-US" sz="2000" b="1" dirty="0" smtClean="0"/>
              <a:t>％</a:t>
            </a:r>
            <a:endParaRPr kumimoji="1" lang="en-US" altLang="ja-JP" sz="2000" b="1" dirty="0" smtClean="0"/>
          </a:p>
          <a:p>
            <a:r>
              <a:rPr kumimoji="1" lang="ja-JP" altLang="en-US" sz="2000" b="1" dirty="0" smtClean="0"/>
              <a:t>にパス使用</a:t>
            </a:r>
            <a:endParaRPr kumimoji="1" lang="ja-JP" altLang="en-US" sz="2000" b="1" dirty="0"/>
          </a:p>
        </p:txBody>
      </p:sp>
      <p:sp>
        <p:nvSpPr>
          <p:cNvPr id="8" name="左矢印吹き出し 7"/>
          <p:cNvSpPr/>
          <p:nvPr/>
        </p:nvSpPr>
        <p:spPr>
          <a:xfrm>
            <a:off x="6228184" y="4941168"/>
            <a:ext cx="2736304" cy="1080120"/>
          </a:xfrm>
          <a:prstGeom prst="leftArrowCallout">
            <a:avLst>
              <a:gd name="adj1" fmla="val 25000"/>
              <a:gd name="adj2" fmla="val 17945"/>
              <a:gd name="adj3" fmla="val 25000"/>
              <a:gd name="adj4" fmla="val 82800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コンテンツ プレースホルダ 8"/>
          <p:cNvGraphicFramePr>
            <a:graphicFrameLocks noGrp="1"/>
          </p:cNvGraphicFramePr>
          <p:nvPr>
            <p:ph idx="1"/>
          </p:nvPr>
        </p:nvGraphicFramePr>
        <p:xfrm>
          <a:off x="1071538" y="-71462"/>
          <a:ext cx="7858180" cy="6893010"/>
        </p:xfrm>
        <a:graphic>
          <a:graphicData uri="http://schemas.openxmlformats.org/drawingml/2006/table">
            <a:tbl>
              <a:tblPr/>
              <a:tblGrid>
                <a:gridCol w="5143536"/>
                <a:gridCol w="1214446"/>
                <a:gridCol w="1500198"/>
              </a:tblGrid>
              <a:tr h="38800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病院名：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800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全入院患者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パス利用患者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800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脳卒中入院患者数（人）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 pitchFamily="50" charset="-128"/>
                          <a:ea typeface="ＭＳ Ｐゴシック" pitchFamily="50" charset="-128"/>
                        </a:rPr>
                        <a:t>342</a:t>
                      </a:r>
                      <a:r>
                        <a:rPr lang="ja-JP" altLang="en-US" sz="2400" b="1" i="0" u="none" strike="noStrike" dirty="0" smtClean="0">
                          <a:solidFill>
                            <a:srgbClr val="000000"/>
                          </a:solidFill>
                          <a:latin typeface="ＭＳ Ｐゴシック" pitchFamily="50" charset="-128"/>
                          <a:ea typeface="ＭＳ Ｐゴシック" pitchFamily="50" charset="-128"/>
                        </a:rPr>
                        <a:t>人</a:t>
                      </a:r>
                      <a:endParaRPr lang="ja-JP" altLang="en-US" sz="2400" b="1" i="0" u="none" strike="noStrike" dirty="0">
                        <a:solidFill>
                          <a:srgbClr val="000000"/>
                        </a:solidFill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 pitchFamily="50" charset="-128"/>
                          <a:ea typeface="ＭＳ Ｐゴシック" pitchFamily="50" charset="-128"/>
                        </a:rPr>
                        <a:t>157</a:t>
                      </a:r>
                      <a:r>
                        <a:rPr lang="ja-JP" altLang="en-US" sz="2400" b="1" i="0" u="none" strike="noStrike" dirty="0" smtClean="0">
                          <a:solidFill>
                            <a:srgbClr val="000000"/>
                          </a:solidFill>
                          <a:latin typeface="ＭＳ Ｐゴシック" pitchFamily="50" charset="-128"/>
                          <a:ea typeface="ＭＳ Ｐゴシック" pitchFamily="50" charset="-128"/>
                        </a:rPr>
                        <a:t>人</a:t>
                      </a:r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 pitchFamily="50" charset="-128"/>
                          <a:ea typeface="ＭＳ Ｐゴシック" pitchFamily="50" charset="-128"/>
                        </a:rPr>
                        <a:t>(</a:t>
                      </a:r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 pitchFamily="50" charset="-128"/>
                          <a:ea typeface="ＭＳ Ｐゴシック" pitchFamily="50" charset="-128"/>
                        </a:rPr>
                        <a:t>46%)</a:t>
                      </a:r>
                      <a:endParaRPr lang="ja-JP" altLang="en-US" sz="2400" b="1" i="0" u="none" strike="noStrike" dirty="0">
                        <a:solidFill>
                          <a:srgbClr val="000000"/>
                        </a:solidFill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0760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平均</a:t>
                      </a:r>
                      <a:r>
                        <a:rPr lang="ja-JP" altLang="en-US" sz="18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年齢</a:t>
                      </a:r>
                      <a:endParaRPr lang="en-US" altLang="ja-JP" sz="1800" b="0" i="0" u="none" strike="noStrike" dirty="0" smtClean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77</a:t>
                      </a:r>
                      <a:r>
                        <a:rPr lang="ja-JP" altLang="en-US" sz="24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歳</a:t>
                      </a:r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75</a:t>
                      </a:r>
                      <a:r>
                        <a:rPr lang="ja-JP" altLang="en-US" sz="24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歳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84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男性（人）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178</a:t>
                      </a:r>
                      <a:r>
                        <a:rPr lang="ja-JP" altLang="en-US" sz="24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76</a:t>
                      </a:r>
                      <a:r>
                        <a:rPr lang="ja-JP" altLang="en-US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84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　脳梗塞（人）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241</a:t>
                      </a:r>
                      <a:r>
                        <a:rPr lang="ja-JP" altLang="en-US" sz="24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98</a:t>
                      </a:r>
                      <a:r>
                        <a:rPr lang="ja-JP" altLang="en-US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(41%)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041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　脳内出血（人）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77</a:t>
                      </a:r>
                      <a:r>
                        <a:rPr lang="ja-JP" altLang="en-US" sz="24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52</a:t>
                      </a:r>
                      <a:r>
                        <a:rPr lang="ja-JP" altLang="en-US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(68%)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984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　くも膜下出血（人）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22</a:t>
                      </a:r>
                      <a:r>
                        <a:rPr lang="ja-JP" altLang="en-US" sz="24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7</a:t>
                      </a:r>
                      <a:r>
                        <a:rPr lang="ja-JP" altLang="en-US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(32%)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984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　一過性脳虚血発作（人）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2</a:t>
                      </a:r>
                      <a:r>
                        <a:rPr lang="ja-JP" altLang="en-US" sz="24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r>
                        <a:rPr lang="ja-JP" altLang="en-US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0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84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平均在院日数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FF0000"/>
                          </a:solidFill>
                          <a:latin typeface="ＭＳ Ｐゴシック"/>
                        </a:rPr>
                        <a:t>95</a:t>
                      </a:r>
                      <a:r>
                        <a:rPr lang="ja-JP" altLang="en-US" sz="2400" b="0" i="0" u="none" strike="noStrike" dirty="0" smtClean="0">
                          <a:solidFill>
                            <a:srgbClr val="FF0000"/>
                          </a:solidFill>
                          <a:latin typeface="ＭＳ Ｐゴシック"/>
                        </a:rPr>
                        <a:t>日</a:t>
                      </a:r>
                      <a:r>
                        <a:rPr lang="ja-JP" altLang="en-US" sz="2400" b="1" i="0" u="none" strike="noStrike" dirty="0">
                          <a:solidFill>
                            <a:srgbClr val="FF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FF0000"/>
                          </a:solidFill>
                          <a:latin typeface="ＭＳ Ｐゴシック"/>
                        </a:rPr>
                        <a:t>109</a:t>
                      </a:r>
                      <a:r>
                        <a:rPr lang="ja-JP" altLang="en-US" sz="2400" b="1" i="0" u="none" strike="noStrike" dirty="0" smtClean="0">
                          <a:solidFill>
                            <a:srgbClr val="FF0000"/>
                          </a:solidFill>
                          <a:latin typeface="ＭＳ Ｐゴシック"/>
                        </a:rPr>
                        <a:t>日</a:t>
                      </a:r>
                      <a:r>
                        <a:rPr lang="ja-JP" altLang="en-US" sz="2400" b="1" i="0" u="none" strike="noStrike" dirty="0">
                          <a:solidFill>
                            <a:srgbClr val="FF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984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脳卒中連携情報</a:t>
                      </a:r>
                      <a:r>
                        <a:rPr lang="ja-JP" altLang="en-US" sz="18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提供書利用</a:t>
                      </a:r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の退院時平均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ＭＳ Ｐゴシック"/>
                        </a:rPr>
                        <a:t>mRS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3.7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984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転帰：急性期病院・診療所へ転院数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40</a:t>
                      </a:r>
                      <a:r>
                        <a:rPr lang="ja-JP" altLang="en-US" sz="24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21</a:t>
                      </a:r>
                      <a:r>
                        <a:rPr lang="ja-JP" altLang="en-US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(53%)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984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転帰：回復期病院へ転院数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0</a:t>
                      </a:r>
                      <a:r>
                        <a:rPr lang="ja-JP" altLang="en-US" sz="24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0</a:t>
                      </a:r>
                      <a:r>
                        <a:rPr lang="ja-JP" altLang="en-US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984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転帰：維持期病院へ転院数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17</a:t>
                      </a:r>
                      <a:r>
                        <a:rPr lang="ja-JP" altLang="en-US" sz="24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12</a:t>
                      </a:r>
                      <a:r>
                        <a:rPr lang="ja-JP" altLang="en-US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(71%)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984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転帰：維持期診療所へ転所数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1</a:t>
                      </a:r>
                      <a:r>
                        <a:rPr lang="ja-JP" altLang="en-US" sz="24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endParaRPr lang="en-US" altLang="ja-JP" sz="2400" b="0" i="0" u="none" strike="noStrike" dirty="0" smtClean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2</a:t>
                      </a:r>
                      <a:r>
                        <a:rPr lang="ja-JP" altLang="en-US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(%)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984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転帰：維持期老健へ転所数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32</a:t>
                      </a:r>
                      <a:r>
                        <a:rPr lang="ja-JP" altLang="en-US" sz="24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18</a:t>
                      </a:r>
                      <a:r>
                        <a:rPr lang="ja-JP" altLang="en-US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(56%)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984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転帰：在宅復帰患者数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187</a:t>
                      </a:r>
                      <a:r>
                        <a:rPr lang="ja-JP" altLang="en-US" sz="24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101</a:t>
                      </a:r>
                      <a:r>
                        <a:rPr lang="ja-JP" altLang="en-US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(54%)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8800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転帰：死亡数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16</a:t>
                      </a:r>
                      <a:r>
                        <a:rPr lang="ja-JP" altLang="en-US" sz="24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5</a:t>
                      </a:r>
                      <a:r>
                        <a:rPr lang="ja-JP" altLang="en-US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(31%)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2928926" y="142852"/>
            <a:ext cx="3196709" cy="523220"/>
          </a:xfrm>
          <a:prstGeom prst="rect">
            <a:avLst/>
          </a:prstGeom>
          <a:solidFill>
            <a:srgbClr val="002060"/>
          </a:solidFill>
        </p:spPr>
        <p:txBody>
          <a:bodyPr wrap="none" rtlCol="0">
            <a:spAutoFit/>
          </a:bodyPr>
          <a:lstStyle/>
          <a:p>
            <a:r>
              <a:rPr lang="ja-JP" altLang="en-US" sz="2800" b="1" dirty="0" smtClean="0">
                <a:solidFill>
                  <a:schemeClr val="bg1"/>
                </a:solidFill>
              </a:rPr>
              <a:t>回復期群：</a:t>
            </a:r>
            <a:r>
              <a:rPr lang="en-US" altLang="ja-JP" sz="2800" b="1" dirty="0" smtClean="0">
                <a:solidFill>
                  <a:schemeClr val="bg1"/>
                </a:solidFill>
              </a:rPr>
              <a:t>14</a:t>
            </a:r>
            <a:r>
              <a:rPr lang="ja-JP" altLang="en-US" sz="2800" b="1" dirty="0" smtClean="0">
                <a:solidFill>
                  <a:schemeClr val="bg1"/>
                </a:solidFill>
              </a:rPr>
              <a:t>病院</a:t>
            </a:r>
            <a:endParaRPr kumimoji="1" lang="ja-JP" altLang="en-US" sz="2800" b="1" dirty="0">
              <a:solidFill>
                <a:schemeClr val="bg1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084168" y="3717032"/>
            <a:ext cx="2864887" cy="461665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ja-JP" altLang="en-US" sz="2400" b="1" dirty="0" smtClean="0">
                <a:latin typeface="ＭＳ Ｐゴシック" pitchFamily="50" charset="-128"/>
                <a:ea typeface="ＭＳ Ｐゴシック" pitchFamily="50" charset="-128"/>
              </a:rPr>
              <a:t>前回</a:t>
            </a:r>
            <a:r>
              <a:rPr lang="en-US" altLang="ja-JP" sz="2400" b="1" dirty="0" smtClean="0">
                <a:latin typeface="ＭＳ Ｐゴシック" pitchFamily="50" charset="-128"/>
                <a:ea typeface="ＭＳ Ｐゴシック" pitchFamily="50" charset="-128"/>
              </a:rPr>
              <a:t>78</a:t>
            </a:r>
            <a:r>
              <a:rPr lang="ja-JP" altLang="en-US" sz="2400" b="1" dirty="0" smtClean="0">
                <a:latin typeface="ＭＳ Ｐゴシック" pitchFamily="50" charset="-128"/>
                <a:ea typeface="ＭＳ Ｐゴシック" pitchFamily="50" charset="-128"/>
              </a:rPr>
              <a:t>日</a:t>
            </a:r>
            <a:r>
              <a:rPr lang="ja-JP" altLang="en-US" sz="2400" b="1" dirty="0" smtClean="0">
                <a:latin typeface="ＭＳ Ｐゴシック" pitchFamily="50" charset="-128"/>
                <a:ea typeface="ＭＳ Ｐゴシック" pitchFamily="50" charset="-128"/>
              </a:rPr>
              <a:t>　　　　</a:t>
            </a:r>
            <a:r>
              <a:rPr lang="en-US" altLang="ja-JP" sz="2400" b="1" dirty="0" smtClean="0">
                <a:latin typeface="ＭＳ Ｐゴシック" pitchFamily="50" charset="-128"/>
                <a:ea typeface="ＭＳ Ｐゴシック" pitchFamily="50" charset="-128"/>
              </a:rPr>
              <a:t>81</a:t>
            </a:r>
            <a:r>
              <a:rPr lang="ja-JP" altLang="en-US" sz="2400" b="1" dirty="0" smtClean="0">
                <a:latin typeface="ＭＳ Ｐゴシック" pitchFamily="50" charset="-128"/>
                <a:ea typeface="ＭＳ Ｐゴシック" pitchFamily="50" charset="-128"/>
              </a:rPr>
              <a:t>日</a:t>
            </a:r>
            <a:endParaRPr kumimoji="1" lang="ja-JP" altLang="en-US" sz="2400" b="1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283968" y="5085184"/>
            <a:ext cx="2079415" cy="707886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sz="2000" b="1" dirty="0" smtClean="0"/>
              <a:t>維持期</a:t>
            </a:r>
            <a:r>
              <a:rPr lang="ja-JP" altLang="en-US" sz="2000" b="1" dirty="0" smtClean="0"/>
              <a:t>へ</a:t>
            </a:r>
            <a:r>
              <a:rPr kumimoji="1" lang="ja-JP" altLang="en-US" sz="2000" b="1" dirty="0" smtClean="0"/>
              <a:t>の</a:t>
            </a:r>
            <a:r>
              <a:rPr lang="en-US" altLang="ja-JP" sz="2000" b="1" dirty="0" smtClean="0"/>
              <a:t>64</a:t>
            </a:r>
            <a:r>
              <a:rPr kumimoji="1" lang="ja-JP" altLang="en-US" sz="2000" b="1" dirty="0" smtClean="0"/>
              <a:t>％</a:t>
            </a:r>
            <a:endParaRPr kumimoji="1" lang="en-US" altLang="ja-JP" sz="2000" b="1" dirty="0" smtClean="0"/>
          </a:p>
          <a:p>
            <a:r>
              <a:rPr kumimoji="1" lang="ja-JP" altLang="en-US" sz="2000" b="1" dirty="0" smtClean="0"/>
              <a:t>にパス使用</a:t>
            </a:r>
            <a:endParaRPr kumimoji="1" lang="ja-JP" altLang="en-US" sz="2000" b="1" dirty="0"/>
          </a:p>
        </p:txBody>
      </p:sp>
      <p:sp>
        <p:nvSpPr>
          <p:cNvPr id="9" name="左矢印吹き出し 8"/>
          <p:cNvSpPr/>
          <p:nvPr/>
        </p:nvSpPr>
        <p:spPr>
          <a:xfrm>
            <a:off x="6228184" y="4941168"/>
            <a:ext cx="2736304" cy="1080120"/>
          </a:xfrm>
          <a:prstGeom prst="leftArrowCallout">
            <a:avLst>
              <a:gd name="adj1" fmla="val 25000"/>
              <a:gd name="adj2" fmla="val 17945"/>
              <a:gd name="adj3" fmla="val 25000"/>
              <a:gd name="adj4" fmla="val 82800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ja-JP" altLang="en-US" dirty="0" smtClean="0"/>
              <a:t>急性期病院群の疾患内訳</a:t>
            </a:r>
            <a:endParaRPr kumimoji="1" lang="ja-JP" altLang="en-US" dirty="0"/>
          </a:p>
        </p:txBody>
      </p:sp>
      <p:graphicFrame>
        <p:nvGraphicFramePr>
          <p:cNvPr id="4" name="コンテンツ プレースホルダ 3"/>
          <p:cNvGraphicFramePr>
            <a:graphicFrameLocks noGrp="1"/>
          </p:cNvGraphicFramePr>
          <p:nvPr>
            <p:ph idx="1"/>
          </p:nvPr>
        </p:nvGraphicFramePr>
        <p:xfrm>
          <a:off x="1428728" y="1714488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テキスト ボックス 1"/>
          <p:cNvSpPr txBox="1"/>
          <p:nvPr/>
        </p:nvSpPr>
        <p:spPr>
          <a:xfrm>
            <a:off x="5572132" y="1142984"/>
            <a:ext cx="3428992" cy="71438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3200" b="1" dirty="0" smtClean="0"/>
              <a:t>ｎ</a:t>
            </a:r>
            <a:r>
              <a:rPr lang="ja-JP" altLang="en-US" sz="3200" b="1" dirty="0" smtClean="0"/>
              <a:t>＝</a:t>
            </a:r>
            <a:r>
              <a:rPr lang="en-US" altLang="ja-JP" sz="3200" b="1" dirty="0" smtClean="0"/>
              <a:t>733</a:t>
            </a:r>
            <a:r>
              <a:rPr lang="ja-JP" altLang="en-US" sz="3200" b="1" dirty="0" smtClean="0"/>
              <a:t>人</a:t>
            </a:r>
            <a:endParaRPr lang="ja-JP" alt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ja-JP" altLang="en-US" dirty="0" smtClean="0"/>
              <a:t>急性期病院群の転帰</a:t>
            </a:r>
            <a:endParaRPr kumimoji="1" lang="ja-JP" altLang="en-US" dirty="0"/>
          </a:p>
        </p:txBody>
      </p:sp>
      <p:graphicFrame>
        <p:nvGraphicFramePr>
          <p:cNvPr id="4" name="コンテンツ プレースホルダ 3"/>
          <p:cNvGraphicFramePr>
            <a:graphicFrameLocks noGrp="1"/>
          </p:cNvGraphicFramePr>
          <p:nvPr>
            <p:ph idx="1"/>
          </p:nvPr>
        </p:nvGraphicFramePr>
        <p:xfrm>
          <a:off x="1435100" y="1662114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テキスト ボックス 1"/>
          <p:cNvSpPr txBox="1"/>
          <p:nvPr/>
        </p:nvSpPr>
        <p:spPr>
          <a:xfrm>
            <a:off x="5572132" y="1142984"/>
            <a:ext cx="3428992" cy="71438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3200" b="1" dirty="0" smtClean="0"/>
              <a:t>ｎ＝</a:t>
            </a:r>
            <a:r>
              <a:rPr lang="en-US" altLang="ja-JP" sz="3200" b="1" dirty="0" smtClean="0"/>
              <a:t>670</a:t>
            </a:r>
            <a:r>
              <a:rPr lang="ja-JP" altLang="en-US" sz="3200" b="1" dirty="0" smtClean="0"/>
              <a:t>人</a:t>
            </a:r>
            <a:endParaRPr lang="ja-JP" altLang="en-US" sz="3200" b="1" dirty="0"/>
          </a:p>
        </p:txBody>
      </p:sp>
      <p:sp>
        <p:nvSpPr>
          <p:cNvPr id="6" name="テキスト ボックス 1"/>
          <p:cNvSpPr txBox="1"/>
          <p:nvPr/>
        </p:nvSpPr>
        <p:spPr>
          <a:xfrm>
            <a:off x="5286380" y="4500570"/>
            <a:ext cx="2958028" cy="642942"/>
          </a:xfrm>
          <a:prstGeom prst="rect">
            <a:avLst/>
          </a:prstGeom>
          <a:solidFill>
            <a:srgbClr val="00B0F0"/>
          </a:solidFill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3200" b="1" dirty="0" smtClean="0"/>
              <a:t>在宅復帰</a:t>
            </a:r>
            <a:r>
              <a:rPr lang="en-US" altLang="ja-JP" sz="3200" b="1" dirty="0" smtClean="0"/>
              <a:t>51</a:t>
            </a:r>
            <a:r>
              <a:rPr lang="ja-JP" altLang="en-US" sz="3200" b="1" dirty="0" smtClean="0"/>
              <a:t>％</a:t>
            </a:r>
            <a:endParaRPr lang="ja-JP" altLang="en-US" sz="3200" b="1" dirty="0"/>
          </a:p>
        </p:txBody>
      </p:sp>
      <p:sp>
        <p:nvSpPr>
          <p:cNvPr id="7" name="テキスト ボックス 1"/>
          <p:cNvSpPr txBox="1"/>
          <p:nvPr/>
        </p:nvSpPr>
        <p:spPr>
          <a:xfrm>
            <a:off x="1500166" y="5929330"/>
            <a:ext cx="4500562" cy="71438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3200" b="1" dirty="0" smtClean="0"/>
              <a:t>急性期病院・診療所</a:t>
            </a:r>
            <a:r>
              <a:rPr lang="en-US" altLang="ja-JP" sz="3200" b="1" dirty="0" smtClean="0"/>
              <a:t>1.4</a:t>
            </a:r>
            <a:r>
              <a:rPr lang="ja-JP" altLang="en-US" sz="3200" b="1" dirty="0" smtClean="0"/>
              <a:t>％</a:t>
            </a:r>
            <a:endParaRPr lang="ja-JP" altLang="en-US" sz="3200" b="1" dirty="0"/>
          </a:p>
        </p:txBody>
      </p:sp>
      <p:sp>
        <p:nvSpPr>
          <p:cNvPr id="8" name="テキスト ボックス 1"/>
          <p:cNvSpPr txBox="1"/>
          <p:nvPr/>
        </p:nvSpPr>
        <p:spPr>
          <a:xfrm>
            <a:off x="1357290" y="3786190"/>
            <a:ext cx="3357586" cy="642942"/>
          </a:xfrm>
          <a:prstGeom prst="rect">
            <a:avLst/>
          </a:prstGeom>
          <a:solidFill>
            <a:srgbClr val="FF0000"/>
          </a:solidFill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3200" b="1" dirty="0" smtClean="0"/>
              <a:t>回復期</a:t>
            </a:r>
            <a:r>
              <a:rPr lang="ja-JP" altLang="en-US" sz="3200" b="1" dirty="0" smtClean="0"/>
              <a:t>病院</a:t>
            </a:r>
            <a:r>
              <a:rPr lang="en-US" altLang="ja-JP" sz="3200" b="1" dirty="0" smtClean="0"/>
              <a:t>30</a:t>
            </a:r>
            <a:r>
              <a:rPr lang="ja-JP" altLang="en-US" sz="3200" b="1" dirty="0" smtClean="0"/>
              <a:t>％</a:t>
            </a:r>
            <a:endParaRPr lang="ja-JP" altLang="en-US" sz="3200" b="1" dirty="0"/>
          </a:p>
        </p:txBody>
      </p:sp>
      <p:sp>
        <p:nvSpPr>
          <p:cNvPr id="9" name="テキスト ボックス 1"/>
          <p:cNvSpPr txBox="1"/>
          <p:nvPr/>
        </p:nvSpPr>
        <p:spPr>
          <a:xfrm>
            <a:off x="3286116" y="1357298"/>
            <a:ext cx="2214578" cy="71438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3200" b="1" dirty="0" smtClean="0"/>
              <a:t>死亡</a:t>
            </a:r>
            <a:r>
              <a:rPr lang="en-US" altLang="ja-JP" sz="3200" b="1" dirty="0" smtClean="0"/>
              <a:t>7.3</a:t>
            </a:r>
            <a:r>
              <a:rPr lang="ja-JP" altLang="en-US" sz="3200" b="1" dirty="0" smtClean="0"/>
              <a:t>％</a:t>
            </a:r>
            <a:endParaRPr lang="ja-JP" alt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急性期病院群パス利用の転帰</a:t>
            </a:r>
            <a:endParaRPr kumimoji="1" lang="ja-JP" altLang="en-US" dirty="0"/>
          </a:p>
        </p:txBody>
      </p:sp>
      <p:graphicFrame>
        <p:nvGraphicFramePr>
          <p:cNvPr id="4" name="コンテンツ プレースホルダ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テキスト ボックス 1"/>
          <p:cNvSpPr txBox="1"/>
          <p:nvPr/>
        </p:nvSpPr>
        <p:spPr>
          <a:xfrm>
            <a:off x="5572132" y="1142984"/>
            <a:ext cx="3428992" cy="71438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3200" b="1" dirty="0" smtClean="0"/>
              <a:t>ｎ</a:t>
            </a:r>
            <a:r>
              <a:rPr lang="ja-JP" altLang="en-US" sz="3200" b="1" dirty="0" smtClean="0"/>
              <a:t>＝</a:t>
            </a:r>
            <a:r>
              <a:rPr lang="en-US" altLang="ja-JP" sz="3200" b="1" dirty="0" smtClean="0"/>
              <a:t>226</a:t>
            </a:r>
            <a:r>
              <a:rPr lang="ja-JP" altLang="en-US" sz="3200" b="1" dirty="0" smtClean="0"/>
              <a:t>人</a:t>
            </a:r>
            <a:endParaRPr lang="ja-JP" altLang="en-US" sz="3200" b="1" dirty="0"/>
          </a:p>
        </p:txBody>
      </p:sp>
      <p:sp>
        <p:nvSpPr>
          <p:cNvPr id="6" name="テキスト ボックス 1"/>
          <p:cNvSpPr txBox="1"/>
          <p:nvPr/>
        </p:nvSpPr>
        <p:spPr>
          <a:xfrm>
            <a:off x="3428992" y="4500570"/>
            <a:ext cx="3357586" cy="642942"/>
          </a:xfrm>
          <a:prstGeom prst="rect">
            <a:avLst/>
          </a:prstGeom>
          <a:solidFill>
            <a:srgbClr val="FF0000"/>
          </a:solidFill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3200" b="1" dirty="0" smtClean="0"/>
              <a:t>回復期</a:t>
            </a:r>
            <a:r>
              <a:rPr lang="ja-JP" altLang="en-US" sz="3200" b="1" dirty="0" smtClean="0"/>
              <a:t>病院</a:t>
            </a:r>
            <a:r>
              <a:rPr lang="en-US" altLang="ja-JP" sz="3200" b="1" dirty="0" smtClean="0"/>
              <a:t>86</a:t>
            </a:r>
            <a:r>
              <a:rPr lang="ja-JP" altLang="en-US" sz="3200" b="1" dirty="0" smtClean="0"/>
              <a:t>％</a:t>
            </a:r>
            <a:endParaRPr lang="ja-JP" altLang="en-US" sz="3200" b="1" dirty="0"/>
          </a:p>
        </p:txBody>
      </p:sp>
      <p:sp>
        <p:nvSpPr>
          <p:cNvPr id="7" name="テキスト ボックス 1"/>
          <p:cNvSpPr txBox="1"/>
          <p:nvPr/>
        </p:nvSpPr>
        <p:spPr>
          <a:xfrm>
            <a:off x="1115616" y="2143116"/>
            <a:ext cx="3242070" cy="857256"/>
          </a:xfrm>
          <a:prstGeom prst="rect">
            <a:avLst/>
          </a:prstGeom>
          <a:solidFill>
            <a:srgbClr val="00B050"/>
          </a:solidFill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ja-JP" altLang="en-US" sz="2800" b="1" dirty="0" smtClean="0"/>
              <a:t>維持期病院</a:t>
            </a:r>
            <a:endParaRPr lang="en-US" altLang="ja-JP" sz="2800" b="1" dirty="0" smtClean="0"/>
          </a:p>
          <a:p>
            <a:pPr algn="r"/>
            <a:r>
              <a:rPr lang="ja-JP" altLang="en-US" sz="2800" b="1" dirty="0" smtClean="0"/>
              <a:t>診療所・</a:t>
            </a:r>
            <a:r>
              <a:rPr lang="ja-JP" altLang="en-US" sz="2800" b="1" dirty="0" smtClean="0"/>
              <a:t>老健</a:t>
            </a:r>
            <a:r>
              <a:rPr lang="en-US" altLang="ja-JP" sz="2800" b="1" dirty="0" smtClean="0"/>
              <a:t>12</a:t>
            </a:r>
            <a:r>
              <a:rPr lang="ja-JP" altLang="en-US" sz="2800" b="1" dirty="0" smtClean="0"/>
              <a:t>％</a:t>
            </a:r>
            <a:endParaRPr lang="ja-JP" altLang="en-US" sz="2800" b="1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923928" y="1628800"/>
            <a:ext cx="2570512" cy="46166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ja-JP" altLang="en-US" sz="2400" b="1" dirty="0" smtClean="0"/>
              <a:t>在宅復帰患者</a:t>
            </a:r>
            <a:r>
              <a:rPr kumimoji="1" lang="en-US" altLang="ja-JP" sz="2400" b="1" dirty="0" smtClean="0"/>
              <a:t>1</a:t>
            </a:r>
            <a:r>
              <a:rPr kumimoji="1" lang="en-US" altLang="ja-JP" sz="2400" b="1" dirty="0" smtClean="0"/>
              <a:t>%</a:t>
            </a:r>
            <a:endParaRPr kumimoji="1" lang="ja-JP" alt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ja-JP" altLang="en-US" dirty="0" smtClean="0"/>
              <a:t>回復期病院群の疾患内訳</a:t>
            </a:r>
            <a:endParaRPr kumimoji="1" lang="ja-JP" altLang="en-US" dirty="0"/>
          </a:p>
        </p:txBody>
      </p:sp>
      <p:graphicFrame>
        <p:nvGraphicFramePr>
          <p:cNvPr id="4" name="コンテンツ プレースホルダ 3"/>
          <p:cNvGraphicFramePr>
            <a:graphicFrameLocks noGrp="1"/>
          </p:cNvGraphicFramePr>
          <p:nvPr>
            <p:ph idx="1"/>
          </p:nvPr>
        </p:nvGraphicFramePr>
        <p:xfrm>
          <a:off x="1428728" y="1857364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テキスト ボックス 1"/>
          <p:cNvSpPr txBox="1"/>
          <p:nvPr/>
        </p:nvSpPr>
        <p:spPr>
          <a:xfrm>
            <a:off x="4568814" y="4669633"/>
            <a:ext cx="2786082" cy="71438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3200" b="1" dirty="0" smtClean="0"/>
              <a:t>脳</a:t>
            </a:r>
            <a:r>
              <a:rPr lang="ja-JP" altLang="en-US" sz="3200" b="1" dirty="0" smtClean="0"/>
              <a:t>梗塞</a:t>
            </a:r>
            <a:r>
              <a:rPr lang="en-US" altLang="ja-JP" sz="3200" b="1" dirty="0" smtClean="0"/>
              <a:t>70</a:t>
            </a:r>
            <a:r>
              <a:rPr lang="ja-JP" altLang="en-US" sz="3200" b="1" dirty="0" smtClean="0"/>
              <a:t>％</a:t>
            </a:r>
            <a:endParaRPr lang="ja-JP" altLang="en-US" sz="3200" b="1" dirty="0"/>
          </a:p>
        </p:txBody>
      </p:sp>
      <p:sp>
        <p:nvSpPr>
          <p:cNvPr id="6" name="テキスト ボックス 1"/>
          <p:cNvSpPr txBox="1"/>
          <p:nvPr/>
        </p:nvSpPr>
        <p:spPr>
          <a:xfrm>
            <a:off x="1835696" y="3717032"/>
            <a:ext cx="3136900" cy="71438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3200" b="1" dirty="0" smtClean="0"/>
              <a:t>脳内</a:t>
            </a:r>
            <a:r>
              <a:rPr lang="ja-JP" altLang="en-US" sz="3200" b="1" dirty="0" smtClean="0"/>
              <a:t>出血</a:t>
            </a:r>
            <a:r>
              <a:rPr lang="en-US" altLang="ja-JP" sz="3200" b="1" dirty="0" smtClean="0"/>
              <a:t>23</a:t>
            </a:r>
            <a:r>
              <a:rPr lang="ja-JP" altLang="en-US" sz="3200" b="1" dirty="0" smtClean="0"/>
              <a:t>％</a:t>
            </a:r>
            <a:endParaRPr lang="ja-JP" altLang="en-US" sz="3200" b="1" dirty="0"/>
          </a:p>
        </p:txBody>
      </p:sp>
      <p:sp>
        <p:nvSpPr>
          <p:cNvPr id="7" name="テキスト ボックス 1"/>
          <p:cNvSpPr txBox="1"/>
          <p:nvPr/>
        </p:nvSpPr>
        <p:spPr>
          <a:xfrm>
            <a:off x="2483768" y="2276872"/>
            <a:ext cx="3494090" cy="71438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3200" b="1" dirty="0" smtClean="0"/>
              <a:t>くも膜下出血</a:t>
            </a:r>
            <a:r>
              <a:rPr lang="en-US" altLang="ja-JP" sz="3200" b="1" dirty="0" smtClean="0"/>
              <a:t>6</a:t>
            </a:r>
            <a:r>
              <a:rPr lang="ja-JP" altLang="en-US" sz="3200" b="1" dirty="0" smtClean="0"/>
              <a:t>％</a:t>
            </a:r>
            <a:endParaRPr lang="ja-JP" altLang="en-US" sz="3200" b="1" dirty="0"/>
          </a:p>
        </p:txBody>
      </p:sp>
      <p:sp>
        <p:nvSpPr>
          <p:cNvPr id="8" name="テキスト ボックス 1"/>
          <p:cNvSpPr txBox="1"/>
          <p:nvPr/>
        </p:nvSpPr>
        <p:spPr>
          <a:xfrm>
            <a:off x="4211960" y="1556792"/>
            <a:ext cx="1636702" cy="71438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3200" b="1" dirty="0" smtClean="0"/>
              <a:t>TIA1%</a:t>
            </a:r>
            <a:endParaRPr lang="ja-JP" altLang="en-US" sz="3200" b="1" dirty="0"/>
          </a:p>
        </p:txBody>
      </p:sp>
      <p:sp>
        <p:nvSpPr>
          <p:cNvPr id="9" name="テキスト ボックス 1"/>
          <p:cNvSpPr txBox="1"/>
          <p:nvPr/>
        </p:nvSpPr>
        <p:spPr>
          <a:xfrm>
            <a:off x="6215074" y="1142984"/>
            <a:ext cx="2500330" cy="71438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3200" b="1" dirty="0" smtClean="0"/>
              <a:t>ｎ</a:t>
            </a:r>
            <a:r>
              <a:rPr lang="ja-JP" altLang="en-US" sz="3200" b="1" dirty="0" smtClean="0"/>
              <a:t>＝</a:t>
            </a:r>
            <a:r>
              <a:rPr lang="en-US" altLang="ja-JP" sz="3200" b="1" dirty="0" smtClean="0"/>
              <a:t>342</a:t>
            </a:r>
            <a:r>
              <a:rPr lang="ja-JP" altLang="en-US" sz="3200" b="1" dirty="0" smtClean="0"/>
              <a:t>人</a:t>
            </a:r>
            <a:endParaRPr lang="ja-JP" alt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フレッシュ">
  <a:themeElements>
    <a:clrScheme name="フレッシュ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フレッシュ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フレッシュ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2028</TotalTime>
  <Words>745</Words>
  <Application>Microsoft Office PowerPoint</Application>
  <PresentationFormat>画面に合わせる (4:3)</PresentationFormat>
  <Paragraphs>231</Paragraphs>
  <Slides>12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13" baseType="lpstr">
      <vt:lpstr>フレッシュ</vt:lpstr>
      <vt:lpstr>平成23年2月24日もも脳ネット  脳卒中連携パス結果報告</vt:lpstr>
      <vt:lpstr>対　象</vt:lpstr>
      <vt:lpstr>スライド 3</vt:lpstr>
      <vt:lpstr>スライド 4</vt:lpstr>
      <vt:lpstr>スライド 5</vt:lpstr>
      <vt:lpstr>急性期病院群の疾患内訳</vt:lpstr>
      <vt:lpstr>急性期病院群の転帰</vt:lpstr>
      <vt:lpstr>急性期病院群パス利用の転帰</vt:lpstr>
      <vt:lpstr>回復期病院群の疾患内訳</vt:lpstr>
      <vt:lpstr>回復期病院群の転帰</vt:lpstr>
      <vt:lpstr>回復期病院群パス利用の転帰</vt:lpstr>
      <vt:lpstr>まとめ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平成21年12月16日もも脳ネット  脳卒中連携パス結果報告</dc:title>
  <dc:creator>井上</dc:creator>
  <cp:lastModifiedBy>井上剛</cp:lastModifiedBy>
  <cp:revision>200</cp:revision>
  <dcterms:created xsi:type="dcterms:W3CDTF">2009-12-15T15:11:47Z</dcterms:created>
  <dcterms:modified xsi:type="dcterms:W3CDTF">2011-02-24T06:01:20Z</dcterms:modified>
</cp:coreProperties>
</file>